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13" r:id="rId1"/>
  </p:sldMasterIdLst>
  <p:notesMasterIdLst>
    <p:notesMasterId r:id="rId36"/>
  </p:notesMasterIdLst>
  <p:sldIdLst>
    <p:sldId id="256" r:id="rId2"/>
    <p:sldId id="345" r:id="rId3"/>
    <p:sldId id="333" r:id="rId4"/>
    <p:sldId id="344" r:id="rId5"/>
    <p:sldId id="257" r:id="rId6"/>
    <p:sldId id="297" r:id="rId7"/>
    <p:sldId id="334" r:id="rId8"/>
    <p:sldId id="335" r:id="rId9"/>
    <p:sldId id="360" r:id="rId10"/>
    <p:sldId id="336" r:id="rId11"/>
    <p:sldId id="370" r:id="rId12"/>
    <p:sldId id="371" r:id="rId13"/>
    <p:sldId id="355" r:id="rId14"/>
    <p:sldId id="356" r:id="rId15"/>
    <p:sldId id="357" r:id="rId16"/>
    <p:sldId id="358" r:id="rId17"/>
    <p:sldId id="359" r:id="rId18"/>
    <p:sldId id="340" r:id="rId19"/>
    <p:sldId id="341" r:id="rId20"/>
    <p:sldId id="351" r:id="rId21"/>
    <p:sldId id="364" r:id="rId22"/>
    <p:sldId id="365" r:id="rId23"/>
    <p:sldId id="366" r:id="rId24"/>
    <p:sldId id="367" r:id="rId25"/>
    <p:sldId id="368" r:id="rId26"/>
    <p:sldId id="369" r:id="rId27"/>
    <p:sldId id="342" r:id="rId28"/>
    <p:sldId id="343" r:id="rId29"/>
    <p:sldId id="352" r:id="rId30"/>
    <p:sldId id="353" r:id="rId31"/>
    <p:sldId id="354" r:id="rId32"/>
    <p:sldId id="295" r:id="rId33"/>
    <p:sldId id="332" r:id="rId34"/>
    <p:sldId id="361"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scar Antonio Rios Tonguino" initials="OART" lastIdx="1" clrIdx="0">
    <p:extLst>
      <p:ext uri="{19B8F6BF-5375-455C-9EA6-DF929625EA0E}">
        <p15:presenceInfo xmlns:p15="http://schemas.microsoft.com/office/powerpoint/2012/main" userId="5d621fbb22aec4c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13.jpe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A77A19-2DA6-41CA-A854-D447F37BF466}" type="doc">
      <dgm:prSet loTypeId="urn:microsoft.com/office/officeart/2008/layout/NameandTitleOrganizationalChart" loCatId="hierarchy" qsTypeId="urn:microsoft.com/office/officeart/2005/8/quickstyle/3d3" qsCatId="3D" csTypeId="urn:microsoft.com/office/officeart/2005/8/colors/colorful5" csCatId="colorful" phldr="1"/>
      <dgm:spPr/>
      <dgm:t>
        <a:bodyPr/>
        <a:lstStyle/>
        <a:p>
          <a:endParaRPr lang="es-ES"/>
        </a:p>
      </dgm:t>
    </dgm:pt>
    <dgm:pt modelId="{A987581E-712B-4092-9068-FE3DBB8A98E8}">
      <dgm:prSet phldrT="[Texto]"/>
      <dgm:spPr/>
      <dgm:t>
        <a:bodyPr/>
        <a:lstStyle/>
        <a:p>
          <a:r>
            <a:rPr lang="es-ES" dirty="0"/>
            <a:t>Representante Legal</a:t>
          </a:r>
        </a:p>
      </dgm:t>
    </dgm:pt>
    <dgm:pt modelId="{F993C1CE-EDBC-49FC-864A-E82537167D1E}" type="parTrans" cxnId="{E746DE80-81B0-453D-A436-147A4AA7536C}">
      <dgm:prSet/>
      <dgm:spPr/>
      <dgm:t>
        <a:bodyPr/>
        <a:lstStyle/>
        <a:p>
          <a:endParaRPr lang="es-ES"/>
        </a:p>
      </dgm:t>
    </dgm:pt>
    <dgm:pt modelId="{8FF15558-CA2D-4A10-A929-ACFE73288180}" type="sibTrans" cxnId="{E746DE80-81B0-453D-A436-147A4AA7536C}">
      <dgm:prSet/>
      <dgm:spPr/>
      <dgm:t>
        <a:bodyPr/>
        <a:lstStyle/>
        <a:p>
          <a:r>
            <a:rPr lang="es-ES"/>
            <a:t>Guillermo Rios</a:t>
          </a:r>
        </a:p>
      </dgm:t>
    </dgm:pt>
    <dgm:pt modelId="{F375F06A-25AF-4E72-A1AD-7E3D756BA4D2}" type="asst">
      <dgm:prSet phldrT="[Texto]"/>
      <dgm:spPr/>
      <dgm:t>
        <a:bodyPr/>
        <a:lstStyle/>
        <a:p>
          <a:r>
            <a:rPr lang="es-ES" dirty="0"/>
            <a:t>Contador</a:t>
          </a:r>
        </a:p>
      </dgm:t>
    </dgm:pt>
    <dgm:pt modelId="{BE7CA026-288A-4BF2-A27A-707877A336A5}" type="parTrans" cxnId="{EC1F2843-F88E-47E9-869A-FEE78629F5FC}">
      <dgm:prSet/>
      <dgm:spPr/>
      <dgm:t>
        <a:bodyPr/>
        <a:lstStyle/>
        <a:p>
          <a:endParaRPr lang="es-ES"/>
        </a:p>
      </dgm:t>
    </dgm:pt>
    <dgm:pt modelId="{B360B535-ED47-4690-9B84-A99634566125}" type="sibTrans" cxnId="{EC1F2843-F88E-47E9-869A-FEE78629F5FC}">
      <dgm:prSet/>
      <dgm:spPr/>
      <dgm:t>
        <a:bodyPr/>
        <a:lstStyle/>
        <a:p>
          <a:r>
            <a:rPr lang="es-ES"/>
            <a:t>Externo</a:t>
          </a:r>
        </a:p>
      </dgm:t>
    </dgm:pt>
    <dgm:pt modelId="{C7CDC8FC-BEB7-4272-9DD1-D5C74D2E6F75}">
      <dgm:prSet phldrT="[Texto]"/>
      <dgm:spPr/>
      <dgm:t>
        <a:bodyPr/>
        <a:lstStyle/>
        <a:p>
          <a:r>
            <a:rPr lang="es-ES" dirty="0"/>
            <a:t>Programador 1</a:t>
          </a:r>
        </a:p>
      </dgm:t>
    </dgm:pt>
    <dgm:pt modelId="{305BC2A7-61F0-40B3-BA57-8C1956B8761F}" type="parTrans" cxnId="{B8BA7DC6-F8E7-4F08-B403-5CF2A02A8913}">
      <dgm:prSet/>
      <dgm:spPr/>
      <dgm:t>
        <a:bodyPr/>
        <a:lstStyle/>
        <a:p>
          <a:endParaRPr lang="es-ES"/>
        </a:p>
      </dgm:t>
    </dgm:pt>
    <dgm:pt modelId="{6A013E55-5FA4-4455-A4BE-CE92E8FCEC12}" type="sibTrans" cxnId="{B8BA7DC6-F8E7-4F08-B403-5CF2A02A8913}">
      <dgm:prSet/>
      <dgm:spPr/>
      <dgm:t>
        <a:bodyPr/>
        <a:lstStyle/>
        <a:p>
          <a:r>
            <a:rPr lang="es-ES"/>
            <a:t>Interno</a:t>
          </a:r>
        </a:p>
      </dgm:t>
    </dgm:pt>
    <dgm:pt modelId="{C28A1A28-C010-46E9-BB6A-5001D420BAAC}">
      <dgm:prSet phldrT="[Texto]"/>
      <dgm:spPr/>
      <dgm:t>
        <a:bodyPr/>
        <a:lstStyle/>
        <a:p>
          <a:r>
            <a:rPr lang="es-ES" dirty="0"/>
            <a:t>Programador 2</a:t>
          </a:r>
        </a:p>
      </dgm:t>
    </dgm:pt>
    <dgm:pt modelId="{66B463F4-9A03-4F1A-9472-BF2A6276B68C}" type="parTrans" cxnId="{C1E70FC4-EB22-4C2D-9165-2E561C834E44}">
      <dgm:prSet/>
      <dgm:spPr/>
      <dgm:t>
        <a:bodyPr/>
        <a:lstStyle/>
        <a:p>
          <a:endParaRPr lang="es-ES"/>
        </a:p>
      </dgm:t>
    </dgm:pt>
    <dgm:pt modelId="{4179FEC8-1486-4E25-95D1-31FE85C4EE41}" type="sibTrans" cxnId="{C1E70FC4-EB22-4C2D-9165-2E561C834E44}">
      <dgm:prSet/>
      <dgm:spPr/>
      <dgm:t>
        <a:bodyPr/>
        <a:lstStyle/>
        <a:p>
          <a:r>
            <a:rPr lang="es-ES"/>
            <a:t>Interno</a:t>
          </a:r>
        </a:p>
      </dgm:t>
    </dgm:pt>
    <dgm:pt modelId="{A72EA878-FC7E-49D7-B1E3-6AA39B561768}">
      <dgm:prSet phldrT="[Texto]"/>
      <dgm:spPr/>
      <dgm:t>
        <a:bodyPr/>
        <a:lstStyle/>
        <a:p>
          <a:r>
            <a:rPr lang="es-ES"/>
            <a:t>Evaluador</a:t>
          </a:r>
        </a:p>
      </dgm:t>
    </dgm:pt>
    <dgm:pt modelId="{0417328B-1E81-4340-9340-A8DD79380ED7}" type="parTrans" cxnId="{2D8B47DA-8594-4603-838C-0E9D9C429156}">
      <dgm:prSet/>
      <dgm:spPr/>
      <dgm:t>
        <a:bodyPr/>
        <a:lstStyle/>
        <a:p>
          <a:endParaRPr lang="es-ES"/>
        </a:p>
      </dgm:t>
    </dgm:pt>
    <dgm:pt modelId="{65A0B768-C99A-4BA1-BA53-7928BCFC3E61}" type="sibTrans" cxnId="{2D8B47DA-8594-4603-838C-0E9D9C429156}">
      <dgm:prSet/>
      <dgm:spPr/>
      <dgm:t>
        <a:bodyPr/>
        <a:lstStyle/>
        <a:p>
          <a:r>
            <a:rPr lang="es-ES"/>
            <a:t>Interno</a:t>
          </a:r>
        </a:p>
      </dgm:t>
    </dgm:pt>
    <dgm:pt modelId="{D485F9D5-DE66-488E-BEB8-35B5550B8509}">
      <dgm:prSet/>
      <dgm:spPr/>
      <dgm:t>
        <a:bodyPr/>
        <a:lstStyle/>
        <a:p>
          <a:r>
            <a:rPr lang="es-ES"/>
            <a:t>Auxiliar</a:t>
          </a:r>
        </a:p>
      </dgm:t>
    </dgm:pt>
    <dgm:pt modelId="{4C0A71B8-EB1E-47AA-8E8F-D0B6D56EB4C6}" type="parTrans" cxnId="{7D84FBA9-78FB-45F2-AE65-08D2ABBAEDB4}">
      <dgm:prSet/>
      <dgm:spPr/>
      <dgm:t>
        <a:bodyPr/>
        <a:lstStyle/>
        <a:p>
          <a:endParaRPr lang="es-ES"/>
        </a:p>
      </dgm:t>
    </dgm:pt>
    <dgm:pt modelId="{725DF7C7-43A1-4A41-9BFD-6B71F65735BE}" type="sibTrans" cxnId="{7D84FBA9-78FB-45F2-AE65-08D2ABBAEDB4}">
      <dgm:prSet/>
      <dgm:spPr/>
      <dgm:t>
        <a:bodyPr/>
        <a:lstStyle/>
        <a:p>
          <a:r>
            <a:rPr lang="es-ES"/>
            <a:t>Externo</a:t>
          </a:r>
        </a:p>
      </dgm:t>
    </dgm:pt>
    <dgm:pt modelId="{4DB00DDF-95F5-4BBC-A88B-C3495E98B570}">
      <dgm:prSet/>
      <dgm:spPr/>
      <dgm:t>
        <a:bodyPr/>
        <a:lstStyle/>
        <a:p>
          <a:r>
            <a:rPr lang="es-ES"/>
            <a:t>Diseñador</a:t>
          </a:r>
        </a:p>
      </dgm:t>
    </dgm:pt>
    <dgm:pt modelId="{609EC775-D7D9-46CF-87C4-003CE555BFA7}" type="parTrans" cxnId="{33EE69AC-91D0-4002-A016-2A3C27625E66}">
      <dgm:prSet/>
      <dgm:spPr/>
      <dgm:t>
        <a:bodyPr/>
        <a:lstStyle/>
        <a:p>
          <a:endParaRPr lang="es-ES"/>
        </a:p>
      </dgm:t>
    </dgm:pt>
    <dgm:pt modelId="{11AD5A29-6B41-4E32-B151-FAD09DAC7AB4}" type="sibTrans" cxnId="{33EE69AC-91D0-4002-A016-2A3C27625E66}">
      <dgm:prSet/>
      <dgm:spPr/>
      <dgm:t>
        <a:bodyPr/>
        <a:lstStyle/>
        <a:p>
          <a:r>
            <a:rPr lang="es-ES"/>
            <a:t>Interno</a:t>
          </a:r>
        </a:p>
      </dgm:t>
    </dgm:pt>
    <dgm:pt modelId="{BCB11871-EBC9-4E8D-84AE-63BC336393D4}">
      <dgm:prSet/>
      <dgm:spPr/>
      <dgm:t>
        <a:bodyPr/>
        <a:lstStyle/>
        <a:p>
          <a:r>
            <a:rPr lang="es-ES"/>
            <a:t>Auxiliar</a:t>
          </a:r>
        </a:p>
      </dgm:t>
    </dgm:pt>
    <dgm:pt modelId="{D0452799-86E8-4C92-A4E5-4279930B0C7A}" type="parTrans" cxnId="{4C25E0E1-C555-494D-B41A-316658341272}">
      <dgm:prSet/>
      <dgm:spPr/>
      <dgm:t>
        <a:bodyPr/>
        <a:lstStyle/>
        <a:p>
          <a:endParaRPr lang="es-ES"/>
        </a:p>
      </dgm:t>
    </dgm:pt>
    <dgm:pt modelId="{C8C12117-AF54-4A00-A494-585FE92A2048}" type="sibTrans" cxnId="{4C25E0E1-C555-494D-B41A-316658341272}">
      <dgm:prSet/>
      <dgm:spPr/>
      <dgm:t>
        <a:bodyPr/>
        <a:lstStyle/>
        <a:p>
          <a:r>
            <a:rPr lang="es-ES"/>
            <a:t>Externo</a:t>
          </a:r>
        </a:p>
      </dgm:t>
    </dgm:pt>
    <dgm:pt modelId="{3F872D13-5B66-456E-B725-7CE75BA5A065}">
      <dgm:prSet/>
      <dgm:spPr/>
      <dgm:t>
        <a:bodyPr/>
        <a:lstStyle/>
        <a:p>
          <a:r>
            <a:rPr lang="es-ES"/>
            <a:t>Auxiliar</a:t>
          </a:r>
        </a:p>
      </dgm:t>
    </dgm:pt>
    <dgm:pt modelId="{A08901DD-16F8-416D-8316-C038959C6236}" type="parTrans" cxnId="{1ECDF88D-AC4A-44EC-888B-05B645C81C0F}">
      <dgm:prSet/>
      <dgm:spPr/>
      <dgm:t>
        <a:bodyPr/>
        <a:lstStyle/>
        <a:p>
          <a:endParaRPr lang="es-ES"/>
        </a:p>
      </dgm:t>
    </dgm:pt>
    <dgm:pt modelId="{D4208D35-D5AE-476F-B8C5-21AA50A35580}" type="sibTrans" cxnId="{1ECDF88D-AC4A-44EC-888B-05B645C81C0F}">
      <dgm:prSet/>
      <dgm:spPr/>
      <dgm:t>
        <a:bodyPr/>
        <a:lstStyle/>
        <a:p>
          <a:r>
            <a:rPr lang="es-ES"/>
            <a:t>Externo</a:t>
          </a:r>
        </a:p>
      </dgm:t>
    </dgm:pt>
    <dgm:pt modelId="{381F5755-D9E3-44EC-BFBE-BF375B094112}">
      <dgm:prSet/>
      <dgm:spPr/>
      <dgm:t>
        <a:bodyPr/>
        <a:lstStyle/>
        <a:p>
          <a:r>
            <a:rPr lang="es-ES"/>
            <a:t>Auxiliar</a:t>
          </a:r>
        </a:p>
      </dgm:t>
    </dgm:pt>
    <dgm:pt modelId="{A95BE516-188F-4308-A1F7-F5C5592A597E}" type="parTrans" cxnId="{58D90C20-DBD4-44E2-BC74-CA12481CB245}">
      <dgm:prSet/>
      <dgm:spPr/>
      <dgm:t>
        <a:bodyPr/>
        <a:lstStyle/>
        <a:p>
          <a:endParaRPr lang="es-ES"/>
        </a:p>
      </dgm:t>
    </dgm:pt>
    <dgm:pt modelId="{2695F804-34F9-420A-A610-E0D5F55CD71D}" type="sibTrans" cxnId="{58D90C20-DBD4-44E2-BC74-CA12481CB245}">
      <dgm:prSet/>
      <dgm:spPr/>
      <dgm:t>
        <a:bodyPr/>
        <a:lstStyle/>
        <a:p>
          <a:r>
            <a:rPr lang="es-ES"/>
            <a:t>Externo</a:t>
          </a:r>
        </a:p>
      </dgm:t>
    </dgm:pt>
    <dgm:pt modelId="{D95C6978-77AE-4A8F-AC5B-BF0983E250B2}" type="pres">
      <dgm:prSet presAssocID="{D5A77A19-2DA6-41CA-A854-D447F37BF466}" presName="hierChild1" presStyleCnt="0">
        <dgm:presLayoutVars>
          <dgm:orgChart val="1"/>
          <dgm:chPref val="1"/>
          <dgm:dir/>
          <dgm:animOne val="branch"/>
          <dgm:animLvl val="lvl"/>
          <dgm:resizeHandles/>
        </dgm:presLayoutVars>
      </dgm:prSet>
      <dgm:spPr/>
    </dgm:pt>
    <dgm:pt modelId="{EE50A098-A193-46C5-B7E6-7180EB3DF6A2}" type="pres">
      <dgm:prSet presAssocID="{A987581E-712B-4092-9068-FE3DBB8A98E8}" presName="hierRoot1" presStyleCnt="0">
        <dgm:presLayoutVars>
          <dgm:hierBranch val="init"/>
        </dgm:presLayoutVars>
      </dgm:prSet>
      <dgm:spPr/>
    </dgm:pt>
    <dgm:pt modelId="{079943E5-35AA-4CA9-8A0D-7C87E3EA4C41}" type="pres">
      <dgm:prSet presAssocID="{A987581E-712B-4092-9068-FE3DBB8A98E8}" presName="rootComposite1" presStyleCnt="0"/>
      <dgm:spPr/>
    </dgm:pt>
    <dgm:pt modelId="{8A4CA8B8-B9C3-4165-B4AD-C2D322CBAD03}" type="pres">
      <dgm:prSet presAssocID="{A987581E-712B-4092-9068-FE3DBB8A98E8}" presName="rootText1" presStyleLbl="node0" presStyleIdx="0" presStyleCnt="1">
        <dgm:presLayoutVars>
          <dgm:chMax/>
          <dgm:chPref val="3"/>
        </dgm:presLayoutVars>
      </dgm:prSet>
      <dgm:spPr/>
    </dgm:pt>
    <dgm:pt modelId="{154F7AD8-1485-49C2-822C-5DCF1D50284C}" type="pres">
      <dgm:prSet presAssocID="{A987581E-712B-4092-9068-FE3DBB8A98E8}" presName="titleText1" presStyleLbl="fgAcc0" presStyleIdx="0" presStyleCnt="1">
        <dgm:presLayoutVars>
          <dgm:chMax val="0"/>
          <dgm:chPref val="0"/>
        </dgm:presLayoutVars>
      </dgm:prSet>
      <dgm:spPr/>
    </dgm:pt>
    <dgm:pt modelId="{9F500632-7B60-4287-B6BD-75A736740EDD}" type="pres">
      <dgm:prSet presAssocID="{A987581E-712B-4092-9068-FE3DBB8A98E8}" presName="rootConnector1" presStyleLbl="node1" presStyleIdx="0" presStyleCnt="8"/>
      <dgm:spPr/>
    </dgm:pt>
    <dgm:pt modelId="{B7C959EC-9C65-4202-ABF7-4F499A63BAAE}" type="pres">
      <dgm:prSet presAssocID="{A987581E-712B-4092-9068-FE3DBB8A98E8}" presName="hierChild2" presStyleCnt="0"/>
      <dgm:spPr/>
    </dgm:pt>
    <dgm:pt modelId="{FFBF2CB6-A01D-41EF-8723-8E53AF03A537}" type="pres">
      <dgm:prSet presAssocID="{305BC2A7-61F0-40B3-BA57-8C1956B8761F}" presName="Name37" presStyleLbl="parChTrans1D2" presStyleIdx="0" presStyleCnt="5"/>
      <dgm:spPr/>
    </dgm:pt>
    <dgm:pt modelId="{60EC1543-32B1-436B-B9F6-3BA3E554CE31}" type="pres">
      <dgm:prSet presAssocID="{C7CDC8FC-BEB7-4272-9DD1-D5C74D2E6F75}" presName="hierRoot2" presStyleCnt="0">
        <dgm:presLayoutVars>
          <dgm:hierBranch val="init"/>
        </dgm:presLayoutVars>
      </dgm:prSet>
      <dgm:spPr/>
    </dgm:pt>
    <dgm:pt modelId="{FD075890-1283-42F6-AE2F-17FA6777E858}" type="pres">
      <dgm:prSet presAssocID="{C7CDC8FC-BEB7-4272-9DD1-D5C74D2E6F75}" presName="rootComposite" presStyleCnt="0"/>
      <dgm:spPr/>
    </dgm:pt>
    <dgm:pt modelId="{C0D94014-FE71-476E-BCE5-EDF37FBE46AE}" type="pres">
      <dgm:prSet presAssocID="{C7CDC8FC-BEB7-4272-9DD1-D5C74D2E6F75}" presName="rootText" presStyleLbl="node1" presStyleIdx="0" presStyleCnt="8">
        <dgm:presLayoutVars>
          <dgm:chMax/>
          <dgm:chPref val="3"/>
        </dgm:presLayoutVars>
      </dgm:prSet>
      <dgm:spPr/>
    </dgm:pt>
    <dgm:pt modelId="{EBC3567B-2839-4B6E-BCEE-075B39B8A3FB}" type="pres">
      <dgm:prSet presAssocID="{C7CDC8FC-BEB7-4272-9DD1-D5C74D2E6F75}" presName="titleText2" presStyleLbl="fgAcc1" presStyleIdx="0" presStyleCnt="8">
        <dgm:presLayoutVars>
          <dgm:chMax val="0"/>
          <dgm:chPref val="0"/>
        </dgm:presLayoutVars>
      </dgm:prSet>
      <dgm:spPr/>
    </dgm:pt>
    <dgm:pt modelId="{C8DD9DB3-11E0-4CAC-82B5-D83A9A3F5BBB}" type="pres">
      <dgm:prSet presAssocID="{C7CDC8FC-BEB7-4272-9DD1-D5C74D2E6F75}" presName="rootConnector" presStyleLbl="node2" presStyleIdx="0" presStyleCnt="0"/>
      <dgm:spPr/>
    </dgm:pt>
    <dgm:pt modelId="{83040B0E-8C9B-488E-9B54-6C29888D77F3}" type="pres">
      <dgm:prSet presAssocID="{C7CDC8FC-BEB7-4272-9DD1-D5C74D2E6F75}" presName="hierChild4" presStyleCnt="0"/>
      <dgm:spPr/>
    </dgm:pt>
    <dgm:pt modelId="{FAE36797-BD3A-42F8-B549-F78E17095797}" type="pres">
      <dgm:prSet presAssocID="{D0452799-86E8-4C92-A4E5-4279930B0C7A}" presName="Name37" presStyleLbl="parChTrans1D3" presStyleIdx="0" presStyleCnt="4"/>
      <dgm:spPr/>
    </dgm:pt>
    <dgm:pt modelId="{D5955313-4EE6-40E4-B7A8-7F3F94E58342}" type="pres">
      <dgm:prSet presAssocID="{BCB11871-EBC9-4E8D-84AE-63BC336393D4}" presName="hierRoot2" presStyleCnt="0">
        <dgm:presLayoutVars>
          <dgm:hierBranch val="init"/>
        </dgm:presLayoutVars>
      </dgm:prSet>
      <dgm:spPr/>
    </dgm:pt>
    <dgm:pt modelId="{B0C3D3FF-9E48-41CF-9B2F-D021FC51FC5B}" type="pres">
      <dgm:prSet presAssocID="{BCB11871-EBC9-4E8D-84AE-63BC336393D4}" presName="rootComposite" presStyleCnt="0"/>
      <dgm:spPr/>
    </dgm:pt>
    <dgm:pt modelId="{E4563C87-763C-4DB7-8F2A-AFE97A42A332}" type="pres">
      <dgm:prSet presAssocID="{BCB11871-EBC9-4E8D-84AE-63BC336393D4}" presName="rootText" presStyleLbl="node1" presStyleIdx="1" presStyleCnt="8">
        <dgm:presLayoutVars>
          <dgm:chMax/>
          <dgm:chPref val="3"/>
        </dgm:presLayoutVars>
      </dgm:prSet>
      <dgm:spPr/>
    </dgm:pt>
    <dgm:pt modelId="{692E4810-1280-42F4-A267-5EDD8BC1C46C}" type="pres">
      <dgm:prSet presAssocID="{BCB11871-EBC9-4E8D-84AE-63BC336393D4}" presName="titleText2" presStyleLbl="fgAcc1" presStyleIdx="1" presStyleCnt="8">
        <dgm:presLayoutVars>
          <dgm:chMax val="0"/>
          <dgm:chPref val="0"/>
        </dgm:presLayoutVars>
      </dgm:prSet>
      <dgm:spPr/>
    </dgm:pt>
    <dgm:pt modelId="{83DC15B9-B931-4005-BABF-F8A6D594A169}" type="pres">
      <dgm:prSet presAssocID="{BCB11871-EBC9-4E8D-84AE-63BC336393D4}" presName="rootConnector" presStyleLbl="node3" presStyleIdx="0" presStyleCnt="0"/>
      <dgm:spPr/>
    </dgm:pt>
    <dgm:pt modelId="{C3527DC0-CC98-4462-8AF5-DBA5D82D7E1B}" type="pres">
      <dgm:prSet presAssocID="{BCB11871-EBC9-4E8D-84AE-63BC336393D4}" presName="hierChild4" presStyleCnt="0"/>
      <dgm:spPr/>
    </dgm:pt>
    <dgm:pt modelId="{8BDD2A4B-B7F9-415B-B6FA-E6BD9FB9AA16}" type="pres">
      <dgm:prSet presAssocID="{BCB11871-EBC9-4E8D-84AE-63BC336393D4}" presName="hierChild5" presStyleCnt="0"/>
      <dgm:spPr/>
    </dgm:pt>
    <dgm:pt modelId="{04ABF659-8549-4593-9FAD-CB1A040592DC}" type="pres">
      <dgm:prSet presAssocID="{C7CDC8FC-BEB7-4272-9DD1-D5C74D2E6F75}" presName="hierChild5" presStyleCnt="0"/>
      <dgm:spPr/>
    </dgm:pt>
    <dgm:pt modelId="{1F82D915-0429-459D-97C0-5C6563BAFADF}" type="pres">
      <dgm:prSet presAssocID="{66B463F4-9A03-4F1A-9472-BF2A6276B68C}" presName="Name37" presStyleLbl="parChTrans1D2" presStyleIdx="1" presStyleCnt="5"/>
      <dgm:spPr/>
    </dgm:pt>
    <dgm:pt modelId="{17574DEC-32A9-4CAD-A96E-7B3AA58BEB4C}" type="pres">
      <dgm:prSet presAssocID="{C28A1A28-C010-46E9-BB6A-5001D420BAAC}" presName="hierRoot2" presStyleCnt="0">
        <dgm:presLayoutVars>
          <dgm:hierBranch val="init"/>
        </dgm:presLayoutVars>
      </dgm:prSet>
      <dgm:spPr/>
    </dgm:pt>
    <dgm:pt modelId="{D0BD6A0D-EB92-44E1-8024-192861B3879F}" type="pres">
      <dgm:prSet presAssocID="{C28A1A28-C010-46E9-BB6A-5001D420BAAC}" presName="rootComposite" presStyleCnt="0"/>
      <dgm:spPr/>
    </dgm:pt>
    <dgm:pt modelId="{BD7AA751-DF8D-4BAE-8C94-070FEAF7B6AA}" type="pres">
      <dgm:prSet presAssocID="{C28A1A28-C010-46E9-BB6A-5001D420BAAC}" presName="rootText" presStyleLbl="node1" presStyleIdx="2" presStyleCnt="8">
        <dgm:presLayoutVars>
          <dgm:chMax/>
          <dgm:chPref val="3"/>
        </dgm:presLayoutVars>
      </dgm:prSet>
      <dgm:spPr/>
    </dgm:pt>
    <dgm:pt modelId="{E4FC4EB7-7CF7-4E53-B337-CC52FBAF083D}" type="pres">
      <dgm:prSet presAssocID="{C28A1A28-C010-46E9-BB6A-5001D420BAAC}" presName="titleText2" presStyleLbl="fgAcc1" presStyleIdx="2" presStyleCnt="8">
        <dgm:presLayoutVars>
          <dgm:chMax val="0"/>
          <dgm:chPref val="0"/>
        </dgm:presLayoutVars>
      </dgm:prSet>
      <dgm:spPr/>
    </dgm:pt>
    <dgm:pt modelId="{DDB5CA1B-761F-4AB8-AD01-FB53179DB988}" type="pres">
      <dgm:prSet presAssocID="{C28A1A28-C010-46E9-BB6A-5001D420BAAC}" presName="rootConnector" presStyleLbl="node2" presStyleIdx="0" presStyleCnt="0"/>
      <dgm:spPr/>
    </dgm:pt>
    <dgm:pt modelId="{F1D309DE-8644-4E87-9877-274FF2A5EB7F}" type="pres">
      <dgm:prSet presAssocID="{C28A1A28-C010-46E9-BB6A-5001D420BAAC}" presName="hierChild4" presStyleCnt="0"/>
      <dgm:spPr/>
    </dgm:pt>
    <dgm:pt modelId="{D5F7CFFE-B1E9-478E-A476-C8C0EC1A10D0}" type="pres">
      <dgm:prSet presAssocID="{A08901DD-16F8-416D-8316-C038959C6236}" presName="Name37" presStyleLbl="parChTrans1D3" presStyleIdx="1" presStyleCnt="4"/>
      <dgm:spPr/>
    </dgm:pt>
    <dgm:pt modelId="{74340BA0-4DC4-4F33-A120-41272B54E682}" type="pres">
      <dgm:prSet presAssocID="{3F872D13-5B66-456E-B725-7CE75BA5A065}" presName="hierRoot2" presStyleCnt="0">
        <dgm:presLayoutVars>
          <dgm:hierBranch val="init"/>
        </dgm:presLayoutVars>
      </dgm:prSet>
      <dgm:spPr/>
    </dgm:pt>
    <dgm:pt modelId="{53BD73F2-6D0D-45F1-A3E0-8AFFF85FB794}" type="pres">
      <dgm:prSet presAssocID="{3F872D13-5B66-456E-B725-7CE75BA5A065}" presName="rootComposite" presStyleCnt="0"/>
      <dgm:spPr/>
    </dgm:pt>
    <dgm:pt modelId="{D1FF16FB-91E1-4D2C-8763-7094D1A58EE3}" type="pres">
      <dgm:prSet presAssocID="{3F872D13-5B66-456E-B725-7CE75BA5A065}" presName="rootText" presStyleLbl="node1" presStyleIdx="3" presStyleCnt="8">
        <dgm:presLayoutVars>
          <dgm:chMax/>
          <dgm:chPref val="3"/>
        </dgm:presLayoutVars>
      </dgm:prSet>
      <dgm:spPr/>
    </dgm:pt>
    <dgm:pt modelId="{B2946CA4-6E15-40ED-90CB-91FC08B363E4}" type="pres">
      <dgm:prSet presAssocID="{3F872D13-5B66-456E-B725-7CE75BA5A065}" presName="titleText2" presStyleLbl="fgAcc1" presStyleIdx="3" presStyleCnt="8">
        <dgm:presLayoutVars>
          <dgm:chMax val="0"/>
          <dgm:chPref val="0"/>
        </dgm:presLayoutVars>
      </dgm:prSet>
      <dgm:spPr/>
    </dgm:pt>
    <dgm:pt modelId="{7486D1E4-F53A-4DD2-A59A-FFA1C052A3C2}" type="pres">
      <dgm:prSet presAssocID="{3F872D13-5B66-456E-B725-7CE75BA5A065}" presName="rootConnector" presStyleLbl="node3" presStyleIdx="0" presStyleCnt="0"/>
      <dgm:spPr/>
    </dgm:pt>
    <dgm:pt modelId="{44C1AAC3-512B-4664-BB67-59790CB6427B}" type="pres">
      <dgm:prSet presAssocID="{3F872D13-5B66-456E-B725-7CE75BA5A065}" presName="hierChild4" presStyleCnt="0"/>
      <dgm:spPr/>
    </dgm:pt>
    <dgm:pt modelId="{156D0712-9B84-43C2-BC78-78C2A0E1AFAB}" type="pres">
      <dgm:prSet presAssocID="{3F872D13-5B66-456E-B725-7CE75BA5A065}" presName="hierChild5" presStyleCnt="0"/>
      <dgm:spPr/>
    </dgm:pt>
    <dgm:pt modelId="{2A99620D-C462-47BF-B21A-80E137D6E83F}" type="pres">
      <dgm:prSet presAssocID="{C28A1A28-C010-46E9-BB6A-5001D420BAAC}" presName="hierChild5" presStyleCnt="0"/>
      <dgm:spPr/>
    </dgm:pt>
    <dgm:pt modelId="{BE00F4AA-9DB3-4463-B458-20842B147CBF}" type="pres">
      <dgm:prSet presAssocID="{609EC775-D7D9-46CF-87C4-003CE555BFA7}" presName="Name37" presStyleLbl="parChTrans1D2" presStyleIdx="2" presStyleCnt="5"/>
      <dgm:spPr/>
    </dgm:pt>
    <dgm:pt modelId="{0FCB331B-4363-4815-B8A7-8DFA607B716E}" type="pres">
      <dgm:prSet presAssocID="{4DB00DDF-95F5-4BBC-A88B-C3495E98B570}" presName="hierRoot2" presStyleCnt="0">
        <dgm:presLayoutVars>
          <dgm:hierBranch val="init"/>
        </dgm:presLayoutVars>
      </dgm:prSet>
      <dgm:spPr/>
    </dgm:pt>
    <dgm:pt modelId="{4BD64AB6-CC5E-4066-B59F-38D17C26D5D6}" type="pres">
      <dgm:prSet presAssocID="{4DB00DDF-95F5-4BBC-A88B-C3495E98B570}" presName="rootComposite" presStyleCnt="0"/>
      <dgm:spPr/>
    </dgm:pt>
    <dgm:pt modelId="{C8B3AC2E-AE80-4F21-9C0F-5FF1F572B105}" type="pres">
      <dgm:prSet presAssocID="{4DB00DDF-95F5-4BBC-A88B-C3495E98B570}" presName="rootText" presStyleLbl="node1" presStyleIdx="4" presStyleCnt="8">
        <dgm:presLayoutVars>
          <dgm:chMax/>
          <dgm:chPref val="3"/>
        </dgm:presLayoutVars>
      </dgm:prSet>
      <dgm:spPr/>
    </dgm:pt>
    <dgm:pt modelId="{80E73FAB-2DAE-401B-9861-0D46B6F0C313}" type="pres">
      <dgm:prSet presAssocID="{4DB00DDF-95F5-4BBC-A88B-C3495E98B570}" presName="titleText2" presStyleLbl="fgAcc1" presStyleIdx="4" presStyleCnt="8">
        <dgm:presLayoutVars>
          <dgm:chMax val="0"/>
          <dgm:chPref val="0"/>
        </dgm:presLayoutVars>
      </dgm:prSet>
      <dgm:spPr/>
    </dgm:pt>
    <dgm:pt modelId="{0F50E93E-235C-40AE-92C3-2735091E7649}" type="pres">
      <dgm:prSet presAssocID="{4DB00DDF-95F5-4BBC-A88B-C3495E98B570}" presName="rootConnector" presStyleLbl="node2" presStyleIdx="0" presStyleCnt="0"/>
      <dgm:spPr/>
    </dgm:pt>
    <dgm:pt modelId="{C5D5DB1E-FFE1-4650-8C88-7F932D671328}" type="pres">
      <dgm:prSet presAssocID="{4DB00DDF-95F5-4BBC-A88B-C3495E98B570}" presName="hierChild4" presStyleCnt="0"/>
      <dgm:spPr/>
    </dgm:pt>
    <dgm:pt modelId="{C5137118-C83A-418B-8452-1F23481DDC71}" type="pres">
      <dgm:prSet presAssocID="{A95BE516-188F-4308-A1F7-F5C5592A597E}" presName="Name37" presStyleLbl="parChTrans1D3" presStyleIdx="2" presStyleCnt="4"/>
      <dgm:spPr/>
    </dgm:pt>
    <dgm:pt modelId="{844A6A9F-0B5F-48EF-8C30-C50C95FFBB74}" type="pres">
      <dgm:prSet presAssocID="{381F5755-D9E3-44EC-BFBE-BF375B094112}" presName="hierRoot2" presStyleCnt="0">
        <dgm:presLayoutVars>
          <dgm:hierBranch val="init"/>
        </dgm:presLayoutVars>
      </dgm:prSet>
      <dgm:spPr/>
    </dgm:pt>
    <dgm:pt modelId="{A138261F-CB57-471F-A0DD-5EA0C1AFDE9F}" type="pres">
      <dgm:prSet presAssocID="{381F5755-D9E3-44EC-BFBE-BF375B094112}" presName="rootComposite" presStyleCnt="0"/>
      <dgm:spPr/>
    </dgm:pt>
    <dgm:pt modelId="{7A3C9C6F-7195-498D-A515-365F1CC6255F}" type="pres">
      <dgm:prSet presAssocID="{381F5755-D9E3-44EC-BFBE-BF375B094112}" presName="rootText" presStyleLbl="node1" presStyleIdx="5" presStyleCnt="8">
        <dgm:presLayoutVars>
          <dgm:chMax/>
          <dgm:chPref val="3"/>
        </dgm:presLayoutVars>
      </dgm:prSet>
      <dgm:spPr/>
    </dgm:pt>
    <dgm:pt modelId="{E952F8A8-9836-4671-A6D8-2B5F4A08EDC0}" type="pres">
      <dgm:prSet presAssocID="{381F5755-D9E3-44EC-BFBE-BF375B094112}" presName="titleText2" presStyleLbl="fgAcc1" presStyleIdx="5" presStyleCnt="8">
        <dgm:presLayoutVars>
          <dgm:chMax val="0"/>
          <dgm:chPref val="0"/>
        </dgm:presLayoutVars>
      </dgm:prSet>
      <dgm:spPr/>
    </dgm:pt>
    <dgm:pt modelId="{17F0ED51-87D6-4B3A-8310-54DAEFD2A904}" type="pres">
      <dgm:prSet presAssocID="{381F5755-D9E3-44EC-BFBE-BF375B094112}" presName="rootConnector" presStyleLbl="node3" presStyleIdx="0" presStyleCnt="0"/>
      <dgm:spPr/>
    </dgm:pt>
    <dgm:pt modelId="{743EF783-C0D9-478F-AF97-AE6E17AC9614}" type="pres">
      <dgm:prSet presAssocID="{381F5755-D9E3-44EC-BFBE-BF375B094112}" presName="hierChild4" presStyleCnt="0"/>
      <dgm:spPr/>
    </dgm:pt>
    <dgm:pt modelId="{663B5B35-66AC-44A0-BAA7-FA5931847AC7}" type="pres">
      <dgm:prSet presAssocID="{381F5755-D9E3-44EC-BFBE-BF375B094112}" presName="hierChild5" presStyleCnt="0"/>
      <dgm:spPr/>
    </dgm:pt>
    <dgm:pt modelId="{AB0F8473-17B4-4383-AA25-FE2EDE9633D4}" type="pres">
      <dgm:prSet presAssocID="{4DB00DDF-95F5-4BBC-A88B-C3495E98B570}" presName="hierChild5" presStyleCnt="0"/>
      <dgm:spPr/>
    </dgm:pt>
    <dgm:pt modelId="{62057DBE-E11A-4058-9E7A-D888855120A4}" type="pres">
      <dgm:prSet presAssocID="{0417328B-1E81-4340-9340-A8DD79380ED7}" presName="Name37" presStyleLbl="parChTrans1D2" presStyleIdx="3" presStyleCnt="5"/>
      <dgm:spPr/>
    </dgm:pt>
    <dgm:pt modelId="{FDCD6151-2F39-44B4-881A-3EBA14374E29}" type="pres">
      <dgm:prSet presAssocID="{A72EA878-FC7E-49D7-B1E3-6AA39B561768}" presName="hierRoot2" presStyleCnt="0">
        <dgm:presLayoutVars>
          <dgm:hierBranch val="init"/>
        </dgm:presLayoutVars>
      </dgm:prSet>
      <dgm:spPr/>
    </dgm:pt>
    <dgm:pt modelId="{DD8C5A1B-37CE-4997-9521-6F0E97A1BBA0}" type="pres">
      <dgm:prSet presAssocID="{A72EA878-FC7E-49D7-B1E3-6AA39B561768}" presName="rootComposite" presStyleCnt="0"/>
      <dgm:spPr/>
    </dgm:pt>
    <dgm:pt modelId="{A06740EF-3051-4F73-B8D1-D5EAC58F9C58}" type="pres">
      <dgm:prSet presAssocID="{A72EA878-FC7E-49D7-B1E3-6AA39B561768}" presName="rootText" presStyleLbl="node1" presStyleIdx="6" presStyleCnt="8">
        <dgm:presLayoutVars>
          <dgm:chMax/>
          <dgm:chPref val="3"/>
        </dgm:presLayoutVars>
      </dgm:prSet>
      <dgm:spPr/>
    </dgm:pt>
    <dgm:pt modelId="{19A00D17-BC86-4491-A509-61B39B61A19E}" type="pres">
      <dgm:prSet presAssocID="{A72EA878-FC7E-49D7-B1E3-6AA39B561768}" presName="titleText2" presStyleLbl="fgAcc1" presStyleIdx="6" presStyleCnt="8">
        <dgm:presLayoutVars>
          <dgm:chMax val="0"/>
          <dgm:chPref val="0"/>
        </dgm:presLayoutVars>
      </dgm:prSet>
      <dgm:spPr/>
    </dgm:pt>
    <dgm:pt modelId="{63D28068-45B5-4E05-9584-66FEA163EDDB}" type="pres">
      <dgm:prSet presAssocID="{A72EA878-FC7E-49D7-B1E3-6AA39B561768}" presName="rootConnector" presStyleLbl="node2" presStyleIdx="0" presStyleCnt="0"/>
      <dgm:spPr/>
    </dgm:pt>
    <dgm:pt modelId="{E7C796F2-A813-4F34-80A1-A0CBDC46CC32}" type="pres">
      <dgm:prSet presAssocID="{A72EA878-FC7E-49D7-B1E3-6AA39B561768}" presName="hierChild4" presStyleCnt="0"/>
      <dgm:spPr/>
    </dgm:pt>
    <dgm:pt modelId="{20D74648-E1F7-41BD-8972-23D755F5B24A}" type="pres">
      <dgm:prSet presAssocID="{4C0A71B8-EB1E-47AA-8E8F-D0B6D56EB4C6}" presName="Name37" presStyleLbl="parChTrans1D3" presStyleIdx="3" presStyleCnt="4"/>
      <dgm:spPr/>
    </dgm:pt>
    <dgm:pt modelId="{0DAEA21C-2757-4569-928A-F4A0C2BDB8AD}" type="pres">
      <dgm:prSet presAssocID="{D485F9D5-DE66-488E-BEB8-35B5550B8509}" presName="hierRoot2" presStyleCnt="0">
        <dgm:presLayoutVars>
          <dgm:hierBranch val="init"/>
        </dgm:presLayoutVars>
      </dgm:prSet>
      <dgm:spPr/>
    </dgm:pt>
    <dgm:pt modelId="{359179CF-E8DF-4D1F-AF6F-920F73B623F1}" type="pres">
      <dgm:prSet presAssocID="{D485F9D5-DE66-488E-BEB8-35B5550B8509}" presName="rootComposite" presStyleCnt="0"/>
      <dgm:spPr/>
    </dgm:pt>
    <dgm:pt modelId="{5633F3F8-3900-4A84-B8F7-D3F0CBAEA68B}" type="pres">
      <dgm:prSet presAssocID="{D485F9D5-DE66-488E-BEB8-35B5550B8509}" presName="rootText" presStyleLbl="node1" presStyleIdx="7" presStyleCnt="8">
        <dgm:presLayoutVars>
          <dgm:chMax/>
          <dgm:chPref val="3"/>
        </dgm:presLayoutVars>
      </dgm:prSet>
      <dgm:spPr/>
    </dgm:pt>
    <dgm:pt modelId="{8FB02DE3-BD82-4A4A-A60B-56B724905A92}" type="pres">
      <dgm:prSet presAssocID="{D485F9D5-DE66-488E-BEB8-35B5550B8509}" presName="titleText2" presStyleLbl="fgAcc1" presStyleIdx="7" presStyleCnt="8">
        <dgm:presLayoutVars>
          <dgm:chMax val="0"/>
          <dgm:chPref val="0"/>
        </dgm:presLayoutVars>
      </dgm:prSet>
      <dgm:spPr/>
    </dgm:pt>
    <dgm:pt modelId="{DF928BAC-FEAC-4065-8B50-05A58B42D7D2}" type="pres">
      <dgm:prSet presAssocID="{D485F9D5-DE66-488E-BEB8-35B5550B8509}" presName="rootConnector" presStyleLbl="node3" presStyleIdx="0" presStyleCnt="0"/>
      <dgm:spPr/>
    </dgm:pt>
    <dgm:pt modelId="{D759749A-2B46-45DE-BF44-6E8F1CBF9525}" type="pres">
      <dgm:prSet presAssocID="{D485F9D5-DE66-488E-BEB8-35B5550B8509}" presName="hierChild4" presStyleCnt="0"/>
      <dgm:spPr/>
    </dgm:pt>
    <dgm:pt modelId="{BACFE8F9-9EF8-4C10-BC8D-CD69FA8EEF9E}" type="pres">
      <dgm:prSet presAssocID="{D485F9D5-DE66-488E-BEB8-35B5550B8509}" presName="hierChild5" presStyleCnt="0"/>
      <dgm:spPr/>
    </dgm:pt>
    <dgm:pt modelId="{F22F2232-14D8-4923-A20C-CFD22A938894}" type="pres">
      <dgm:prSet presAssocID="{A72EA878-FC7E-49D7-B1E3-6AA39B561768}" presName="hierChild5" presStyleCnt="0"/>
      <dgm:spPr/>
    </dgm:pt>
    <dgm:pt modelId="{1600DF45-F98D-4C77-8540-A8AFDABE9902}" type="pres">
      <dgm:prSet presAssocID="{A987581E-712B-4092-9068-FE3DBB8A98E8}" presName="hierChild3" presStyleCnt="0"/>
      <dgm:spPr/>
    </dgm:pt>
    <dgm:pt modelId="{D80C4620-74DB-4980-9EA4-BC115BA8B9AE}" type="pres">
      <dgm:prSet presAssocID="{BE7CA026-288A-4BF2-A27A-707877A336A5}" presName="Name96" presStyleLbl="parChTrans1D2" presStyleIdx="4" presStyleCnt="5"/>
      <dgm:spPr/>
    </dgm:pt>
    <dgm:pt modelId="{EFD0A102-04D4-48FB-A968-2E6880EB7073}" type="pres">
      <dgm:prSet presAssocID="{F375F06A-25AF-4E72-A1AD-7E3D756BA4D2}" presName="hierRoot3" presStyleCnt="0">
        <dgm:presLayoutVars>
          <dgm:hierBranch val="init"/>
        </dgm:presLayoutVars>
      </dgm:prSet>
      <dgm:spPr/>
    </dgm:pt>
    <dgm:pt modelId="{57DF9B5C-4B0D-4212-97AF-1B4BE6A63DB1}" type="pres">
      <dgm:prSet presAssocID="{F375F06A-25AF-4E72-A1AD-7E3D756BA4D2}" presName="rootComposite3" presStyleCnt="0"/>
      <dgm:spPr/>
    </dgm:pt>
    <dgm:pt modelId="{F806EE87-2FDF-4D1F-B67E-56038784B055}" type="pres">
      <dgm:prSet presAssocID="{F375F06A-25AF-4E72-A1AD-7E3D756BA4D2}" presName="rootText3" presStyleLbl="asst1" presStyleIdx="0" presStyleCnt="1">
        <dgm:presLayoutVars>
          <dgm:chPref val="3"/>
        </dgm:presLayoutVars>
      </dgm:prSet>
      <dgm:spPr/>
    </dgm:pt>
    <dgm:pt modelId="{65E75942-989F-452E-AFF2-B7A5DE3897F2}" type="pres">
      <dgm:prSet presAssocID="{F375F06A-25AF-4E72-A1AD-7E3D756BA4D2}" presName="titleText3" presStyleLbl="fgAcc2" presStyleIdx="0" presStyleCnt="1">
        <dgm:presLayoutVars>
          <dgm:chMax val="0"/>
          <dgm:chPref val="0"/>
        </dgm:presLayoutVars>
      </dgm:prSet>
      <dgm:spPr/>
    </dgm:pt>
    <dgm:pt modelId="{7CE58D7E-7DBD-4C2D-8B3E-D13B4B5465E0}" type="pres">
      <dgm:prSet presAssocID="{F375F06A-25AF-4E72-A1AD-7E3D756BA4D2}" presName="rootConnector3" presStyleLbl="asst1" presStyleIdx="0" presStyleCnt="1"/>
      <dgm:spPr/>
    </dgm:pt>
    <dgm:pt modelId="{2246F184-9093-4571-B81B-2B82DB32B0F2}" type="pres">
      <dgm:prSet presAssocID="{F375F06A-25AF-4E72-A1AD-7E3D756BA4D2}" presName="hierChild6" presStyleCnt="0"/>
      <dgm:spPr/>
    </dgm:pt>
    <dgm:pt modelId="{A156A578-02C1-45D1-8BE1-709A5F5890BF}" type="pres">
      <dgm:prSet presAssocID="{F375F06A-25AF-4E72-A1AD-7E3D756BA4D2}" presName="hierChild7" presStyleCnt="0"/>
      <dgm:spPr/>
    </dgm:pt>
  </dgm:ptLst>
  <dgm:cxnLst>
    <dgm:cxn modelId="{00985A02-C7A3-4CE8-A467-9EBD84669A46}" type="presOf" srcId="{D5A77A19-2DA6-41CA-A854-D447F37BF466}" destId="{D95C6978-77AE-4A8F-AC5B-BF0983E250B2}" srcOrd="0" destOrd="0" presId="urn:microsoft.com/office/officeart/2008/layout/NameandTitleOrganizationalChart"/>
    <dgm:cxn modelId="{E0BECF03-68FE-4594-9A3F-850402CEB4F2}" type="presOf" srcId="{D4208D35-D5AE-476F-B8C5-21AA50A35580}" destId="{B2946CA4-6E15-40ED-90CB-91FC08B363E4}" srcOrd="0" destOrd="0" presId="urn:microsoft.com/office/officeart/2008/layout/NameandTitleOrganizationalChart"/>
    <dgm:cxn modelId="{56518B0D-513A-4D02-A81A-7BA410DC2D08}" type="presOf" srcId="{A72EA878-FC7E-49D7-B1E3-6AA39B561768}" destId="{A06740EF-3051-4F73-B8D1-D5EAC58F9C58}" srcOrd="0" destOrd="0" presId="urn:microsoft.com/office/officeart/2008/layout/NameandTitleOrganizationalChart"/>
    <dgm:cxn modelId="{B1DE2D1F-F5FB-46B8-9090-B0F3431E34B0}" type="presOf" srcId="{B360B535-ED47-4690-9B84-A99634566125}" destId="{65E75942-989F-452E-AFF2-B7A5DE3897F2}" srcOrd="0" destOrd="0" presId="urn:microsoft.com/office/officeart/2008/layout/NameandTitleOrganizationalChart"/>
    <dgm:cxn modelId="{61040420-A91A-49C9-8EE0-17F1C1687B09}" type="presOf" srcId="{8FF15558-CA2D-4A10-A929-ACFE73288180}" destId="{154F7AD8-1485-49C2-822C-5DCF1D50284C}" srcOrd="0" destOrd="0" presId="urn:microsoft.com/office/officeart/2008/layout/NameandTitleOrganizationalChart"/>
    <dgm:cxn modelId="{58D90C20-DBD4-44E2-BC74-CA12481CB245}" srcId="{4DB00DDF-95F5-4BBC-A88B-C3495E98B570}" destId="{381F5755-D9E3-44EC-BFBE-BF375B094112}" srcOrd="0" destOrd="0" parTransId="{A95BE516-188F-4308-A1F7-F5C5592A597E}" sibTransId="{2695F804-34F9-420A-A610-E0D5F55CD71D}"/>
    <dgm:cxn modelId="{8070FB20-5541-45F8-ACAB-539E82390E0F}" type="presOf" srcId="{4DB00DDF-95F5-4BBC-A88B-C3495E98B570}" destId="{0F50E93E-235C-40AE-92C3-2735091E7649}" srcOrd="1" destOrd="0" presId="urn:microsoft.com/office/officeart/2008/layout/NameandTitleOrganizationalChart"/>
    <dgm:cxn modelId="{E0902522-84F1-4470-BF0F-E102BADAD09C}" type="presOf" srcId="{D0452799-86E8-4C92-A4E5-4279930B0C7A}" destId="{FAE36797-BD3A-42F8-B549-F78E17095797}" srcOrd="0" destOrd="0" presId="urn:microsoft.com/office/officeart/2008/layout/NameandTitleOrganizationalChart"/>
    <dgm:cxn modelId="{7DBA2F28-9BE8-49E0-B14B-AE809261F08E}" type="presOf" srcId="{A72EA878-FC7E-49D7-B1E3-6AA39B561768}" destId="{63D28068-45B5-4E05-9584-66FEA163EDDB}" srcOrd="1" destOrd="0" presId="urn:microsoft.com/office/officeart/2008/layout/NameandTitleOrganizationalChart"/>
    <dgm:cxn modelId="{6DE7EB37-F9BC-45D5-89E4-0E09ADBAAC68}" type="presOf" srcId="{BCB11871-EBC9-4E8D-84AE-63BC336393D4}" destId="{83DC15B9-B931-4005-BABF-F8A6D594A169}" srcOrd="1" destOrd="0" presId="urn:microsoft.com/office/officeart/2008/layout/NameandTitleOrganizationalChart"/>
    <dgm:cxn modelId="{7FC84B39-9EA2-4B28-84E6-1DB21D4D429F}" type="presOf" srcId="{3F872D13-5B66-456E-B725-7CE75BA5A065}" destId="{D1FF16FB-91E1-4D2C-8763-7094D1A58EE3}" srcOrd="0" destOrd="0" presId="urn:microsoft.com/office/officeart/2008/layout/NameandTitleOrganizationalChart"/>
    <dgm:cxn modelId="{A62C0E3B-E14B-464B-9890-2E856AFF5853}" type="presOf" srcId="{65A0B768-C99A-4BA1-BA53-7928BCFC3E61}" destId="{19A00D17-BC86-4491-A509-61B39B61A19E}" srcOrd="0" destOrd="0" presId="urn:microsoft.com/office/officeart/2008/layout/NameandTitleOrganizationalChart"/>
    <dgm:cxn modelId="{EC1F2843-F88E-47E9-869A-FEE78629F5FC}" srcId="{A987581E-712B-4092-9068-FE3DBB8A98E8}" destId="{F375F06A-25AF-4E72-A1AD-7E3D756BA4D2}" srcOrd="0" destOrd="0" parTransId="{BE7CA026-288A-4BF2-A27A-707877A336A5}" sibTransId="{B360B535-ED47-4690-9B84-A99634566125}"/>
    <dgm:cxn modelId="{0C290E44-0097-4030-AC3A-605D29ECC27C}" type="presOf" srcId="{305BC2A7-61F0-40B3-BA57-8C1956B8761F}" destId="{FFBF2CB6-A01D-41EF-8723-8E53AF03A537}" srcOrd="0" destOrd="0" presId="urn:microsoft.com/office/officeart/2008/layout/NameandTitleOrganizationalChart"/>
    <dgm:cxn modelId="{2BE12E67-94BF-4B6A-BEB0-FA78C93C6194}" type="presOf" srcId="{D485F9D5-DE66-488E-BEB8-35B5550B8509}" destId="{DF928BAC-FEAC-4065-8B50-05A58B42D7D2}" srcOrd="1" destOrd="0" presId="urn:microsoft.com/office/officeart/2008/layout/NameandTitleOrganizationalChart"/>
    <dgm:cxn modelId="{320D504B-B1F6-4647-95BD-A5AC837FBC5B}" type="presOf" srcId="{A987581E-712B-4092-9068-FE3DBB8A98E8}" destId="{9F500632-7B60-4287-B6BD-75A736740EDD}" srcOrd="1" destOrd="0" presId="urn:microsoft.com/office/officeart/2008/layout/NameandTitleOrganizationalChart"/>
    <dgm:cxn modelId="{E240DE6C-0AEB-4F49-AFBF-70B2BD427880}" type="presOf" srcId="{C28A1A28-C010-46E9-BB6A-5001D420BAAC}" destId="{BD7AA751-DF8D-4BAE-8C94-070FEAF7B6AA}" srcOrd="0" destOrd="0" presId="urn:microsoft.com/office/officeart/2008/layout/NameandTitleOrganizationalChart"/>
    <dgm:cxn modelId="{207CAA4D-A47D-4171-BFCE-22AC39EE169D}" type="presOf" srcId="{3F872D13-5B66-456E-B725-7CE75BA5A065}" destId="{7486D1E4-F53A-4DD2-A59A-FFA1C052A3C2}" srcOrd="1" destOrd="0" presId="urn:microsoft.com/office/officeart/2008/layout/NameandTitleOrganizationalChart"/>
    <dgm:cxn modelId="{724C0C4F-E471-4F54-B8E4-C61D3BB9BFA1}" type="presOf" srcId="{F375F06A-25AF-4E72-A1AD-7E3D756BA4D2}" destId="{F806EE87-2FDF-4D1F-B67E-56038784B055}" srcOrd="0" destOrd="0" presId="urn:microsoft.com/office/officeart/2008/layout/NameandTitleOrganizationalChart"/>
    <dgm:cxn modelId="{99DE3552-B6CC-4D50-BED2-DBF07E1264D4}" type="presOf" srcId="{381F5755-D9E3-44EC-BFBE-BF375B094112}" destId="{17F0ED51-87D6-4B3A-8310-54DAEFD2A904}" srcOrd="1" destOrd="0" presId="urn:microsoft.com/office/officeart/2008/layout/NameandTitleOrganizationalChart"/>
    <dgm:cxn modelId="{3DB5A872-230C-4DE4-B169-2D7DC4A0468C}" type="presOf" srcId="{A987581E-712B-4092-9068-FE3DBB8A98E8}" destId="{8A4CA8B8-B9C3-4165-B4AD-C2D322CBAD03}" srcOrd="0" destOrd="0" presId="urn:microsoft.com/office/officeart/2008/layout/NameandTitleOrganizationalChart"/>
    <dgm:cxn modelId="{12752259-3266-44E6-8BFF-12535EF7C8E0}" type="presOf" srcId="{A95BE516-188F-4308-A1F7-F5C5592A597E}" destId="{C5137118-C83A-418B-8452-1F23481DDC71}" srcOrd="0" destOrd="0" presId="urn:microsoft.com/office/officeart/2008/layout/NameandTitleOrganizationalChart"/>
    <dgm:cxn modelId="{56ADE87E-4894-47E5-A492-BF69F0F9C115}" type="presOf" srcId="{D485F9D5-DE66-488E-BEB8-35B5550B8509}" destId="{5633F3F8-3900-4A84-B8F7-D3F0CBAEA68B}" srcOrd="0" destOrd="0" presId="urn:microsoft.com/office/officeart/2008/layout/NameandTitleOrganizationalChart"/>
    <dgm:cxn modelId="{82396D7F-5133-4AD6-889C-37B9DED4D636}" type="presOf" srcId="{4DB00DDF-95F5-4BBC-A88B-C3495E98B570}" destId="{C8B3AC2E-AE80-4F21-9C0F-5FF1F572B105}" srcOrd="0" destOrd="0" presId="urn:microsoft.com/office/officeart/2008/layout/NameandTitleOrganizationalChart"/>
    <dgm:cxn modelId="{E746DE80-81B0-453D-A436-147A4AA7536C}" srcId="{D5A77A19-2DA6-41CA-A854-D447F37BF466}" destId="{A987581E-712B-4092-9068-FE3DBB8A98E8}" srcOrd="0" destOrd="0" parTransId="{F993C1CE-EDBC-49FC-864A-E82537167D1E}" sibTransId="{8FF15558-CA2D-4A10-A929-ACFE73288180}"/>
    <dgm:cxn modelId="{9920308B-8F6E-4CF9-A386-2A81AE17A653}" type="presOf" srcId="{609EC775-D7D9-46CF-87C4-003CE555BFA7}" destId="{BE00F4AA-9DB3-4463-B458-20842B147CBF}" srcOrd="0" destOrd="0" presId="urn:microsoft.com/office/officeart/2008/layout/NameandTitleOrganizationalChart"/>
    <dgm:cxn modelId="{1ECDF88D-AC4A-44EC-888B-05B645C81C0F}" srcId="{C28A1A28-C010-46E9-BB6A-5001D420BAAC}" destId="{3F872D13-5B66-456E-B725-7CE75BA5A065}" srcOrd="0" destOrd="0" parTransId="{A08901DD-16F8-416D-8316-C038959C6236}" sibTransId="{D4208D35-D5AE-476F-B8C5-21AA50A35580}"/>
    <dgm:cxn modelId="{F605728E-CD0A-49A3-B3D9-A103F361BC38}" type="presOf" srcId="{2695F804-34F9-420A-A610-E0D5F55CD71D}" destId="{E952F8A8-9836-4671-A6D8-2B5F4A08EDC0}" srcOrd="0" destOrd="0" presId="urn:microsoft.com/office/officeart/2008/layout/NameandTitleOrganizationalChart"/>
    <dgm:cxn modelId="{E57A1191-8C3F-4B20-A27B-CD1E86DF6472}" type="presOf" srcId="{BCB11871-EBC9-4E8D-84AE-63BC336393D4}" destId="{E4563C87-763C-4DB7-8F2A-AFE97A42A332}" srcOrd="0" destOrd="0" presId="urn:microsoft.com/office/officeart/2008/layout/NameandTitleOrganizationalChart"/>
    <dgm:cxn modelId="{09608396-DB4F-42AE-BF1C-3B15F65B368D}" type="presOf" srcId="{C8C12117-AF54-4A00-A494-585FE92A2048}" destId="{692E4810-1280-42F4-A267-5EDD8BC1C46C}" srcOrd="0" destOrd="0" presId="urn:microsoft.com/office/officeart/2008/layout/NameandTitleOrganizationalChart"/>
    <dgm:cxn modelId="{17E47697-F917-472E-B9CD-3DA44C673EE9}" type="presOf" srcId="{F375F06A-25AF-4E72-A1AD-7E3D756BA4D2}" destId="{7CE58D7E-7DBD-4C2D-8B3E-D13B4B5465E0}" srcOrd="1" destOrd="0" presId="urn:microsoft.com/office/officeart/2008/layout/NameandTitleOrganizationalChart"/>
    <dgm:cxn modelId="{2963889F-452E-48A0-8920-9FAF6B6B4AA9}" type="presOf" srcId="{C28A1A28-C010-46E9-BB6A-5001D420BAAC}" destId="{DDB5CA1B-761F-4AB8-AD01-FB53179DB988}" srcOrd="1" destOrd="0" presId="urn:microsoft.com/office/officeart/2008/layout/NameandTitleOrganizationalChart"/>
    <dgm:cxn modelId="{6EDC94A4-8A4D-4AF8-A99F-EF217C1C3070}" type="presOf" srcId="{725DF7C7-43A1-4A41-9BFD-6B71F65735BE}" destId="{8FB02DE3-BD82-4A4A-A60B-56B724905A92}" srcOrd="0" destOrd="0" presId="urn:microsoft.com/office/officeart/2008/layout/NameandTitleOrganizationalChart"/>
    <dgm:cxn modelId="{E71CB5A4-A358-42B1-A148-B29305CD2686}" type="presOf" srcId="{C7CDC8FC-BEB7-4272-9DD1-D5C74D2E6F75}" destId="{C0D94014-FE71-476E-BCE5-EDF37FBE46AE}" srcOrd="0" destOrd="0" presId="urn:microsoft.com/office/officeart/2008/layout/NameandTitleOrganizationalChart"/>
    <dgm:cxn modelId="{B01977A5-87EA-4385-90B8-C93BA83388C8}" type="presOf" srcId="{BE7CA026-288A-4BF2-A27A-707877A336A5}" destId="{D80C4620-74DB-4980-9EA4-BC115BA8B9AE}" srcOrd="0" destOrd="0" presId="urn:microsoft.com/office/officeart/2008/layout/NameandTitleOrganizationalChart"/>
    <dgm:cxn modelId="{7D84FBA9-78FB-45F2-AE65-08D2ABBAEDB4}" srcId="{A72EA878-FC7E-49D7-B1E3-6AA39B561768}" destId="{D485F9D5-DE66-488E-BEB8-35B5550B8509}" srcOrd="0" destOrd="0" parTransId="{4C0A71B8-EB1E-47AA-8E8F-D0B6D56EB4C6}" sibTransId="{725DF7C7-43A1-4A41-9BFD-6B71F65735BE}"/>
    <dgm:cxn modelId="{33EE69AC-91D0-4002-A016-2A3C27625E66}" srcId="{A987581E-712B-4092-9068-FE3DBB8A98E8}" destId="{4DB00DDF-95F5-4BBC-A88B-C3495E98B570}" srcOrd="3" destOrd="0" parTransId="{609EC775-D7D9-46CF-87C4-003CE555BFA7}" sibTransId="{11AD5A29-6B41-4E32-B151-FAD09DAC7AB4}"/>
    <dgm:cxn modelId="{BFB3FFAD-82DB-48B2-B345-49AF12A7CA71}" type="presOf" srcId="{4C0A71B8-EB1E-47AA-8E8F-D0B6D56EB4C6}" destId="{20D74648-E1F7-41BD-8972-23D755F5B24A}" srcOrd="0" destOrd="0" presId="urn:microsoft.com/office/officeart/2008/layout/NameandTitleOrganizationalChart"/>
    <dgm:cxn modelId="{C30C83AF-ED9D-42A4-A2C7-0CFEB5EE9BAF}" type="presOf" srcId="{A08901DD-16F8-416D-8316-C038959C6236}" destId="{D5F7CFFE-B1E9-478E-A476-C8C0EC1A10D0}" srcOrd="0" destOrd="0" presId="urn:microsoft.com/office/officeart/2008/layout/NameandTitleOrganizationalChart"/>
    <dgm:cxn modelId="{156303B2-46C1-4343-9917-887332394867}" type="presOf" srcId="{66B463F4-9A03-4F1A-9472-BF2A6276B68C}" destId="{1F82D915-0429-459D-97C0-5C6563BAFADF}" srcOrd="0" destOrd="0" presId="urn:microsoft.com/office/officeart/2008/layout/NameandTitleOrganizationalChart"/>
    <dgm:cxn modelId="{1A58D9B7-F9AF-4425-BD58-0239BA09364A}" type="presOf" srcId="{4179FEC8-1486-4E25-95D1-31FE85C4EE41}" destId="{E4FC4EB7-7CF7-4E53-B337-CC52FBAF083D}" srcOrd="0" destOrd="0" presId="urn:microsoft.com/office/officeart/2008/layout/NameandTitleOrganizationalChart"/>
    <dgm:cxn modelId="{EEFCA0C2-5FB1-46CD-8942-48FA1CEEB2C5}" type="presOf" srcId="{C7CDC8FC-BEB7-4272-9DD1-D5C74D2E6F75}" destId="{C8DD9DB3-11E0-4CAC-82B5-D83A9A3F5BBB}" srcOrd="1" destOrd="0" presId="urn:microsoft.com/office/officeart/2008/layout/NameandTitleOrganizationalChart"/>
    <dgm:cxn modelId="{C1E70FC4-EB22-4C2D-9165-2E561C834E44}" srcId="{A987581E-712B-4092-9068-FE3DBB8A98E8}" destId="{C28A1A28-C010-46E9-BB6A-5001D420BAAC}" srcOrd="2" destOrd="0" parTransId="{66B463F4-9A03-4F1A-9472-BF2A6276B68C}" sibTransId="{4179FEC8-1486-4E25-95D1-31FE85C4EE41}"/>
    <dgm:cxn modelId="{3E13D8C5-9BC7-41F4-B529-64B9661A8AA3}" type="presOf" srcId="{0417328B-1E81-4340-9340-A8DD79380ED7}" destId="{62057DBE-E11A-4058-9E7A-D888855120A4}" srcOrd="0" destOrd="0" presId="urn:microsoft.com/office/officeart/2008/layout/NameandTitleOrganizationalChart"/>
    <dgm:cxn modelId="{B8BA7DC6-F8E7-4F08-B403-5CF2A02A8913}" srcId="{A987581E-712B-4092-9068-FE3DBB8A98E8}" destId="{C7CDC8FC-BEB7-4272-9DD1-D5C74D2E6F75}" srcOrd="1" destOrd="0" parTransId="{305BC2A7-61F0-40B3-BA57-8C1956B8761F}" sibTransId="{6A013E55-5FA4-4455-A4BE-CE92E8FCEC12}"/>
    <dgm:cxn modelId="{554602D1-2CAF-4DCF-86EB-C40AB2313ACE}" type="presOf" srcId="{11AD5A29-6B41-4E32-B151-FAD09DAC7AB4}" destId="{80E73FAB-2DAE-401B-9861-0D46B6F0C313}" srcOrd="0" destOrd="0" presId="urn:microsoft.com/office/officeart/2008/layout/NameandTitleOrganizationalChart"/>
    <dgm:cxn modelId="{995DB3D8-E8D8-4E64-9547-019616393287}" type="presOf" srcId="{6A013E55-5FA4-4455-A4BE-CE92E8FCEC12}" destId="{EBC3567B-2839-4B6E-BCEE-075B39B8A3FB}" srcOrd="0" destOrd="0" presId="urn:microsoft.com/office/officeart/2008/layout/NameandTitleOrganizationalChart"/>
    <dgm:cxn modelId="{2D8B47DA-8594-4603-838C-0E9D9C429156}" srcId="{A987581E-712B-4092-9068-FE3DBB8A98E8}" destId="{A72EA878-FC7E-49D7-B1E3-6AA39B561768}" srcOrd="4" destOrd="0" parTransId="{0417328B-1E81-4340-9340-A8DD79380ED7}" sibTransId="{65A0B768-C99A-4BA1-BA53-7928BCFC3E61}"/>
    <dgm:cxn modelId="{575CC3DC-9570-4485-8644-697E1608B8F8}" type="presOf" srcId="{381F5755-D9E3-44EC-BFBE-BF375B094112}" destId="{7A3C9C6F-7195-498D-A515-365F1CC6255F}" srcOrd="0" destOrd="0" presId="urn:microsoft.com/office/officeart/2008/layout/NameandTitleOrganizationalChart"/>
    <dgm:cxn modelId="{4C25E0E1-C555-494D-B41A-316658341272}" srcId="{C7CDC8FC-BEB7-4272-9DD1-D5C74D2E6F75}" destId="{BCB11871-EBC9-4E8D-84AE-63BC336393D4}" srcOrd="0" destOrd="0" parTransId="{D0452799-86E8-4C92-A4E5-4279930B0C7A}" sibTransId="{C8C12117-AF54-4A00-A494-585FE92A2048}"/>
    <dgm:cxn modelId="{C47AF810-B4A0-4E31-8641-44983997A82D}" type="presParOf" srcId="{D95C6978-77AE-4A8F-AC5B-BF0983E250B2}" destId="{EE50A098-A193-46C5-B7E6-7180EB3DF6A2}" srcOrd="0" destOrd="0" presId="urn:microsoft.com/office/officeart/2008/layout/NameandTitleOrganizationalChart"/>
    <dgm:cxn modelId="{0F153166-6E0C-4114-B831-F588345816D2}" type="presParOf" srcId="{EE50A098-A193-46C5-B7E6-7180EB3DF6A2}" destId="{079943E5-35AA-4CA9-8A0D-7C87E3EA4C41}" srcOrd="0" destOrd="0" presId="urn:microsoft.com/office/officeart/2008/layout/NameandTitleOrganizationalChart"/>
    <dgm:cxn modelId="{23A35366-C546-4FD3-8916-7E26B91FA057}" type="presParOf" srcId="{079943E5-35AA-4CA9-8A0D-7C87E3EA4C41}" destId="{8A4CA8B8-B9C3-4165-B4AD-C2D322CBAD03}" srcOrd="0" destOrd="0" presId="urn:microsoft.com/office/officeart/2008/layout/NameandTitleOrganizationalChart"/>
    <dgm:cxn modelId="{E5F3D988-9C78-4CF8-84A1-C7CA14ED5585}" type="presParOf" srcId="{079943E5-35AA-4CA9-8A0D-7C87E3EA4C41}" destId="{154F7AD8-1485-49C2-822C-5DCF1D50284C}" srcOrd="1" destOrd="0" presId="urn:microsoft.com/office/officeart/2008/layout/NameandTitleOrganizationalChart"/>
    <dgm:cxn modelId="{D4EF9EE1-FCFF-444C-94B8-7B0A4EC07FB3}" type="presParOf" srcId="{079943E5-35AA-4CA9-8A0D-7C87E3EA4C41}" destId="{9F500632-7B60-4287-B6BD-75A736740EDD}" srcOrd="2" destOrd="0" presId="urn:microsoft.com/office/officeart/2008/layout/NameandTitleOrganizationalChart"/>
    <dgm:cxn modelId="{03D818AE-CDB9-4BC5-8045-299C60C1AC54}" type="presParOf" srcId="{EE50A098-A193-46C5-B7E6-7180EB3DF6A2}" destId="{B7C959EC-9C65-4202-ABF7-4F499A63BAAE}" srcOrd="1" destOrd="0" presId="urn:microsoft.com/office/officeart/2008/layout/NameandTitleOrganizationalChart"/>
    <dgm:cxn modelId="{1C73CB9A-032A-4F19-9709-4FEC1DD8250F}" type="presParOf" srcId="{B7C959EC-9C65-4202-ABF7-4F499A63BAAE}" destId="{FFBF2CB6-A01D-41EF-8723-8E53AF03A537}" srcOrd="0" destOrd="0" presId="urn:microsoft.com/office/officeart/2008/layout/NameandTitleOrganizationalChart"/>
    <dgm:cxn modelId="{EF4717F8-969F-4624-B498-DB0D52F88E4E}" type="presParOf" srcId="{B7C959EC-9C65-4202-ABF7-4F499A63BAAE}" destId="{60EC1543-32B1-436B-B9F6-3BA3E554CE31}" srcOrd="1" destOrd="0" presId="urn:microsoft.com/office/officeart/2008/layout/NameandTitleOrganizationalChart"/>
    <dgm:cxn modelId="{B7557FBF-89F4-4577-A2FA-E2FCD24682AD}" type="presParOf" srcId="{60EC1543-32B1-436B-B9F6-3BA3E554CE31}" destId="{FD075890-1283-42F6-AE2F-17FA6777E858}" srcOrd="0" destOrd="0" presId="urn:microsoft.com/office/officeart/2008/layout/NameandTitleOrganizationalChart"/>
    <dgm:cxn modelId="{05BADD04-AE2F-40A3-874A-01B3A82F2F82}" type="presParOf" srcId="{FD075890-1283-42F6-AE2F-17FA6777E858}" destId="{C0D94014-FE71-476E-BCE5-EDF37FBE46AE}" srcOrd="0" destOrd="0" presId="urn:microsoft.com/office/officeart/2008/layout/NameandTitleOrganizationalChart"/>
    <dgm:cxn modelId="{D0FE79B5-7939-441D-87E7-78CA4EF00B58}" type="presParOf" srcId="{FD075890-1283-42F6-AE2F-17FA6777E858}" destId="{EBC3567B-2839-4B6E-BCEE-075B39B8A3FB}" srcOrd="1" destOrd="0" presId="urn:microsoft.com/office/officeart/2008/layout/NameandTitleOrganizationalChart"/>
    <dgm:cxn modelId="{2E94C065-1799-45A1-A602-14B707797DE7}" type="presParOf" srcId="{FD075890-1283-42F6-AE2F-17FA6777E858}" destId="{C8DD9DB3-11E0-4CAC-82B5-D83A9A3F5BBB}" srcOrd="2" destOrd="0" presId="urn:microsoft.com/office/officeart/2008/layout/NameandTitleOrganizationalChart"/>
    <dgm:cxn modelId="{4A65DA3B-A4AB-40E5-A88E-3814A2DDAF6B}" type="presParOf" srcId="{60EC1543-32B1-436B-B9F6-3BA3E554CE31}" destId="{83040B0E-8C9B-488E-9B54-6C29888D77F3}" srcOrd="1" destOrd="0" presId="urn:microsoft.com/office/officeart/2008/layout/NameandTitleOrganizationalChart"/>
    <dgm:cxn modelId="{C088CFAD-5F57-4D41-A41F-90B0EB2D3AC7}" type="presParOf" srcId="{83040B0E-8C9B-488E-9B54-6C29888D77F3}" destId="{FAE36797-BD3A-42F8-B549-F78E17095797}" srcOrd="0" destOrd="0" presId="urn:microsoft.com/office/officeart/2008/layout/NameandTitleOrganizationalChart"/>
    <dgm:cxn modelId="{0EC90F14-9307-4E9C-84AD-E738F822317D}" type="presParOf" srcId="{83040B0E-8C9B-488E-9B54-6C29888D77F3}" destId="{D5955313-4EE6-40E4-B7A8-7F3F94E58342}" srcOrd="1" destOrd="0" presId="urn:microsoft.com/office/officeart/2008/layout/NameandTitleOrganizationalChart"/>
    <dgm:cxn modelId="{8EFB6A95-11F2-4310-B2B4-66A75B6EA1F2}" type="presParOf" srcId="{D5955313-4EE6-40E4-B7A8-7F3F94E58342}" destId="{B0C3D3FF-9E48-41CF-9B2F-D021FC51FC5B}" srcOrd="0" destOrd="0" presId="urn:microsoft.com/office/officeart/2008/layout/NameandTitleOrganizationalChart"/>
    <dgm:cxn modelId="{FA668CB8-618E-4703-B008-68D9F5404096}" type="presParOf" srcId="{B0C3D3FF-9E48-41CF-9B2F-D021FC51FC5B}" destId="{E4563C87-763C-4DB7-8F2A-AFE97A42A332}" srcOrd="0" destOrd="0" presId="urn:microsoft.com/office/officeart/2008/layout/NameandTitleOrganizationalChart"/>
    <dgm:cxn modelId="{5FDB82A6-A31F-4FF7-92AC-BF11E0435E1D}" type="presParOf" srcId="{B0C3D3FF-9E48-41CF-9B2F-D021FC51FC5B}" destId="{692E4810-1280-42F4-A267-5EDD8BC1C46C}" srcOrd="1" destOrd="0" presId="urn:microsoft.com/office/officeart/2008/layout/NameandTitleOrganizationalChart"/>
    <dgm:cxn modelId="{EB4C793D-075F-42CD-BFB1-D53B98D18EBE}" type="presParOf" srcId="{B0C3D3FF-9E48-41CF-9B2F-D021FC51FC5B}" destId="{83DC15B9-B931-4005-BABF-F8A6D594A169}" srcOrd="2" destOrd="0" presId="urn:microsoft.com/office/officeart/2008/layout/NameandTitleOrganizationalChart"/>
    <dgm:cxn modelId="{325F0005-F67E-478A-95F1-01095460E086}" type="presParOf" srcId="{D5955313-4EE6-40E4-B7A8-7F3F94E58342}" destId="{C3527DC0-CC98-4462-8AF5-DBA5D82D7E1B}" srcOrd="1" destOrd="0" presId="urn:microsoft.com/office/officeart/2008/layout/NameandTitleOrganizationalChart"/>
    <dgm:cxn modelId="{1F785E5A-C5AA-4936-8476-BDFF033C5367}" type="presParOf" srcId="{D5955313-4EE6-40E4-B7A8-7F3F94E58342}" destId="{8BDD2A4B-B7F9-415B-B6FA-E6BD9FB9AA16}" srcOrd="2" destOrd="0" presId="urn:microsoft.com/office/officeart/2008/layout/NameandTitleOrganizationalChart"/>
    <dgm:cxn modelId="{43F377F9-91A0-4622-BF38-97CCCB830AE6}" type="presParOf" srcId="{60EC1543-32B1-436B-B9F6-3BA3E554CE31}" destId="{04ABF659-8549-4593-9FAD-CB1A040592DC}" srcOrd="2" destOrd="0" presId="urn:microsoft.com/office/officeart/2008/layout/NameandTitleOrganizationalChart"/>
    <dgm:cxn modelId="{EECFA584-7C3B-4AC8-BD49-DCF08B366C70}" type="presParOf" srcId="{B7C959EC-9C65-4202-ABF7-4F499A63BAAE}" destId="{1F82D915-0429-459D-97C0-5C6563BAFADF}" srcOrd="2" destOrd="0" presId="urn:microsoft.com/office/officeart/2008/layout/NameandTitleOrganizationalChart"/>
    <dgm:cxn modelId="{168A915F-2C5C-4619-889B-CC9AE122025F}" type="presParOf" srcId="{B7C959EC-9C65-4202-ABF7-4F499A63BAAE}" destId="{17574DEC-32A9-4CAD-A96E-7B3AA58BEB4C}" srcOrd="3" destOrd="0" presId="urn:microsoft.com/office/officeart/2008/layout/NameandTitleOrganizationalChart"/>
    <dgm:cxn modelId="{A3F773AE-9330-429D-8756-9052C624C92F}" type="presParOf" srcId="{17574DEC-32A9-4CAD-A96E-7B3AA58BEB4C}" destId="{D0BD6A0D-EB92-44E1-8024-192861B3879F}" srcOrd="0" destOrd="0" presId="urn:microsoft.com/office/officeart/2008/layout/NameandTitleOrganizationalChart"/>
    <dgm:cxn modelId="{D64DBFBB-04BF-4DC2-B2B8-829B5FAB8A22}" type="presParOf" srcId="{D0BD6A0D-EB92-44E1-8024-192861B3879F}" destId="{BD7AA751-DF8D-4BAE-8C94-070FEAF7B6AA}" srcOrd="0" destOrd="0" presId="urn:microsoft.com/office/officeart/2008/layout/NameandTitleOrganizationalChart"/>
    <dgm:cxn modelId="{27C9689F-9D2D-4FCF-A30B-6F72FF8ADA2F}" type="presParOf" srcId="{D0BD6A0D-EB92-44E1-8024-192861B3879F}" destId="{E4FC4EB7-7CF7-4E53-B337-CC52FBAF083D}" srcOrd="1" destOrd="0" presId="urn:microsoft.com/office/officeart/2008/layout/NameandTitleOrganizationalChart"/>
    <dgm:cxn modelId="{335D843F-3F34-450B-B8AA-79C9AD591969}" type="presParOf" srcId="{D0BD6A0D-EB92-44E1-8024-192861B3879F}" destId="{DDB5CA1B-761F-4AB8-AD01-FB53179DB988}" srcOrd="2" destOrd="0" presId="urn:microsoft.com/office/officeart/2008/layout/NameandTitleOrganizationalChart"/>
    <dgm:cxn modelId="{1809FAC4-46F8-4E8A-A0AA-937E59F5E04E}" type="presParOf" srcId="{17574DEC-32A9-4CAD-A96E-7B3AA58BEB4C}" destId="{F1D309DE-8644-4E87-9877-274FF2A5EB7F}" srcOrd="1" destOrd="0" presId="urn:microsoft.com/office/officeart/2008/layout/NameandTitleOrganizationalChart"/>
    <dgm:cxn modelId="{9D05A6F2-AFC6-4C75-B525-D560C015C257}" type="presParOf" srcId="{F1D309DE-8644-4E87-9877-274FF2A5EB7F}" destId="{D5F7CFFE-B1E9-478E-A476-C8C0EC1A10D0}" srcOrd="0" destOrd="0" presId="urn:microsoft.com/office/officeart/2008/layout/NameandTitleOrganizationalChart"/>
    <dgm:cxn modelId="{049AADA6-0BCC-4A84-B571-FEA9F3AF5738}" type="presParOf" srcId="{F1D309DE-8644-4E87-9877-274FF2A5EB7F}" destId="{74340BA0-4DC4-4F33-A120-41272B54E682}" srcOrd="1" destOrd="0" presId="urn:microsoft.com/office/officeart/2008/layout/NameandTitleOrganizationalChart"/>
    <dgm:cxn modelId="{8CB139D3-C40A-4B0E-B59C-ACA5721EE32C}" type="presParOf" srcId="{74340BA0-4DC4-4F33-A120-41272B54E682}" destId="{53BD73F2-6D0D-45F1-A3E0-8AFFF85FB794}" srcOrd="0" destOrd="0" presId="urn:microsoft.com/office/officeart/2008/layout/NameandTitleOrganizationalChart"/>
    <dgm:cxn modelId="{34AC8056-98FB-48A0-AB83-7D2D801BFF5B}" type="presParOf" srcId="{53BD73F2-6D0D-45F1-A3E0-8AFFF85FB794}" destId="{D1FF16FB-91E1-4D2C-8763-7094D1A58EE3}" srcOrd="0" destOrd="0" presId="urn:microsoft.com/office/officeart/2008/layout/NameandTitleOrganizationalChart"/>
    <dgm:cxn modelId="{7FD884FA-BC83-4115-A7E1-459C560F9492}" type="presParOf" srcId="{53BD73F2-6D0D-45F1-A3E0-8AFFF85FB794}" destId="{B2946CA4-6E15-40ED-90CB-91FC08B363E4}" srcOrd="1" destOrd="0" presId="urn:microsoft.com/office/officeart/2008/layout/NameandTitleOrganizationalChart"/>
    <dgm:cxn modelId="{FED74808-F903-4B3E-B2D3-CC180B6BFFEC}" type="presParOf" srcId="{53BD73F2-6D0D-45F1-A3E0-8AFFF85FB794}" destId="{7486D1E4-F53A-4DD2-A59A-FFA1C052A3C2}" srcOrd="2" destOrd="0" presId="urn:microsoft.com/office/officeart/2008/layout/NameandTitleOrganizationalChart"/>
    <dgm:cxn modelId="{6C2DC7BF-07BB-4A37-9DE5-3B61C438A6E1}" type="presParOf" srcId="{74340BA0-4DC4-4F33-A120-41272B54E682}" destId="{44C1AAC3-512B-4664-BB67-59790CB6427B}" srcOrd="1" destOrd="0" presId="urn:microsoft.com/office/officeart/2008/layout/NameandTitleOrganizationalChart"/>
    <dgm:cxn modelId="{BDEEF605-691E-43FA-B7EC-D5FD17EDCE69}" type="presParOf" srcId="{74340BA0-4DC4-4F33-A120-41272B54E682}" destId="{156D0712-9B84-43C2-BC78-78C2A0E1AFAB}" srcOrd="2" destOrd="0" presId="urn:microsoft.com/office/officeart/2008/layout/NameandTitleOrganizationalChart"/>
    <dgm:cxn modelId="{CF6D611F-8E81-4808-BCAB-C6BB41056073}" type="presParOf" srcId="{17574DEC-32A9-4CAD-A96E-7B3AA58BEB4C}" destId="{2A99620D-C462-47BF-B21A-80E137D6E83F}" srcOrd="2" destOrd="0" presId="urn:microsoft.com/office/officeart/2008/layout/NameandTitleOrganizationalChart"/>
    <dgm:cxn modelId="{B3315E6E-5D71-4B8E-B9F7-322F73E7C1EA}" type="presParOf" srcId="{B7C959EC-9C65-4202-ABF7-4F499A63BAAE}" destId="{BE00F4AA-9DB3-4463-B458-20842B147CBF}" srcOrd="4" destOrd="0" presId="urn:microsoft.com/office/officeart/2008/layout/NameandTitleOrganizationalChart"/>
    <dgm:cxn modelId="{33E82056-1525-4876-8C19-1140E0D11933}" type="presParOf" srcId="{B7C959EC-9C65-4202-ABF7-4F499A63BAAE}" destId="{0FCB331B-4363-4815-B8A7-8DFA607B716E}" srcOrd="5" destOrd="0" presId="urn:microsoft.com/office/officeart/2008/layout/NameandTitleOrganizationalChart"/>
    <dgm:cxn modelId="{71B0E0BE-ADB2-423C-8B4C-622BD15DC8FE}" type="presParOf" srcId="{0FCB331B-4363-4815-B8A7-8DFA607B716E}" destId="{4BD64AB6-CC5E-4066-B59F-38D17C26D5D6}" srcOrd="0" destOrd="0" presId="urn:microsoft.com/office/officeart/2008/layout/NameandTitleOrganizationalChart"/>
    <dgm:cxn modelId="{01022832-0E23-4C63-B904-C1DEAEF28075}" type="presParOf" srcId="{4BD64AB6-CC5E-4066-B59F-38D17C26D5D6}" destId="{C8B3AC2E-AE80-4F21-9C0F-5FF1F572B105}" srcOrd="0" destOrd="0" presId="urn:microsoft.com/office/officeart/2008/layout/NameandTitleOrganizationalChart"/>
    <dgm:cxn modelId="{2C3471BA-6D56-4AC2-87E6-68791A8D1C77}" type="presParOf" srcId="{4BD64AB6-CC5E-4066-B59F-38D17C26D5D6}" destId="{80E73FAB-2DAE-401B-9861-0D46B6F0C313}" srcOrd="1" destOrd="0" presId="urn:microsoft.com/office/officeart/2008/layout/NameandTitleOrganizationalChart"/>
    <dgm:cxn modelId="{F3E0426A-C6B5-4C06-B221-E1C709BB46C4}" type="presParOf" srcId="{4BD64AB6-CC5E-4066-B59F-38D17C26D5D6}" destId="{0F50E93E-235C-40AE-92C3-2735091E7649}" srcOrd="2" destOrd="0" presId="urn:microsoft.com/office/officeart/2008/layout/NameandTitleOrganizationalChart"/>
    <dgm:cxn modelId="{9B9A9299-35B1-48C1-8C65-E4063088B6F2}" type="presParOf" srcId="{0FCB331B-4363-4815-B8A7-8DFA607B716E}" destId="{C5D5DB1E-FFE1-4650-8C88-7F932D671328}" srcOrd="1" destOrd="0" presId="urn:microsoft.com/office/officeart/2008/layout/NameandTitleOrganizationalChart"/>
    <dgm:cxn modelId="{34052E38-BB8B-434E-B1F6-BD40DCEACA3A}" type="presParOf" srcId="{C5D5DB1E-FFE1-4650-8C88-7F932D671328}" destId="{C5137118-C83A-418B-8452-1F23481DDC71}" srcOrd="0" destOrd="0" presId="urn:microsoft.com/office/officeart/2008/layout/NameandTitleOrganizationalChart"/>
    <dgm:cxn modelId="{10487EC3-C4F9-49AE-871D-F1EAA6BAB1E7}" type="presParOf" srcId="{C5D5DB1E-FFE1-4650-8C88-7F932D671328}" destId="{844A6A9F-0B5F-48EF-8C30-C50C95FFBB74}" srcOrd="1" destOrd="0" presId="urn:microsoft.com/office/officeart/2008/layout/NameandTitleOrganizationalChart"/>
    <dgm:cxn modelId="{5388E70D-63D5-4DF2-AF06-0CC6EFD9DF1C}" type="presParOf" srcId="{844A6A9F-0B5F-48EF-8C30-C50C95FFBB74}" destId="{A138261F-CB57-471F-A0DD-5EA0C1AFDE9F}" srcOrd="0" destOrd="0" presId="urn:microsoft.com/office/officeart/2008/layout/NameandTitleOrganizationalChart"/>
    <dgm:cxn modelId="{B3A0B379-7154-48F7-AE02-4EC82B9DD1E3}" type="presParOf" srcId="{A138261F-CB57-471F-A0DD-5EA0C1AFDE9F}" destId="{7A3C9C6F-7195-498D-A515-365F1CC6255F}" srcOrd="0" destOrd="0" presId="urn:microsoft.com/office/officeart/2008/layout/NameandTitleOrganizationalChart"/>
    <dgm:cxn modelId="{95E4DE9C-F040-4D31-9F4C-BA7B040D21D9}" type="presParOf" srcId="{A138261F-CB57-471F-A0DD-5EA0C1AFDE9F}" destId="{E952F8A8-9836-4671-A6D8-2B5F4A08EDC0}" srcOrd="1" destOrd="0" presId="urn:microsoft.com/office/officeart/2008/layout/NameandTitleOrganizationalChart"/>
    <dgm:cxn modelId="{B0892FD7-319A-4EC9-8EB3-5DA41CD4580A}" type="presParOf" srcId="{A138261F-CB57-471F-A0DD-5EA0C1AFDE9F}" destId="{17F0ED51-87D6-4B3A-8310-54DAEFD2A904}" srcOrd="2" destOrd="0" presId="urn:microsoft.com/office/officeart/2008/layout/NameandTitleOrganizationalChart"/>
    <dgm:cxn modelId="{8672BC67-D83E-400D-B89E-593A3038F42C}" type="presParOf" srcId="{844A6A9F-0B5F-48EF-8C30-C50C95FFBB74}" destId="{743EF783-C0D9-478F-AF97-AE6E17AC9614}" srcOrd="1" destOrd="0" presId="urn:microsoft.com/office/officeart/2008/layout/NameandTitleOrganizationalChart"/>
    <dgm:cxn modelId="{8C335B06-A9D2-451B-BC33-09BF468A155D}" type="presParOf" srcId="{844A6A9F-0B5F-48EF-8C30-C50C95FFBB74}" destId="{663B5B35-66AC-44A0-BAA7-FA5931847AC7}" srcOrd="2" destOrd="0" presId="urn:microsoft.com/office/officeart/2008/layout/NameandTitleOrganizationalChart"/>
    <dgm:cxn modelId="{4397310C-2863-465C-AE06-AD89CC542EA6}" type="presParOf" srcId="{0FCB331B-4363-4815-B8A7-8DFA607B716E}" destId="{AB0F8473-17B4-4383-AA25-FE2EDE9633D4}" srcOrd="2" destOrd="0" presId="urn:microsoft.com/office/officeart/2008/layout/NameandTitleOrganizationalChart"/>
    <dgm:cxn modelId="{0D854883-EEFD-4650-A578-688343616A0F}" type="presParOf" srcId="{B7C959EC-9C65-4202-ABF7-4F499A63BAAE}" destId="{62057DBE-E11A-4058-9E7A-D888855120A4}" srcOrd="6" destOrd="0" presId="urn:microsoft.com/office/officeart/2008/layout/NameandTitleOrganizationalChart"/>
    <dgm:cxn modelId="{4341D9BF-A31E-4536-9B2A-46A156A02CDF}" type="presParOf" srcId="{B7C959EC-9C65-4202-ABF7-4F499A63BAAE}" destId="{FDCD6151-2F39-44B4-881A-3EBA14374E29}" srcOrd="7" destOrd="0" presId="urn:microsoft.com/office/officeart/2008/layout/NameandTitleOrganizationalChart"/>
    <dgm:cxn modelId="{10E8B766-D38E-4C42-BE54-8CA6356F0904}" type="presParOf" srcId="{FDCD6151-2F39-44B4-881A-3EBA14374E29}" destId="{DD8C5A1B-37CE-4997-9521-6F0E97A1BBA0}" srcOrd="0" destOrd="0" presId="urn:microsoft.com/office/officeart/2008/layout/NameandTitleOrganizationalChart"/>
    <dgm:cxn modelId="{78B6758D-9333-40D2-B916-2558DC52FA1E}" type="presParOf" srcId="{DD8C5A1B-37CE-4997-9521-6F0E97A1BBA0}" destId="{A06740EF-3051-4F73-B8D1-D5EAC58F9C58}" srcOrd="0" destOrd="0" presId="urn:microsoft.com/office/officeart/2008/layout/NameandTitleOrganizationalChart"/>
    <dgm:cxn modelId="{FD6B77A5-BC07-48A9-A1F2-C5C40277F36D}" type="presParOf" srcId="{DD8C5A1B-37CE-4997-9521-6F0E97A1BBA0}" destId="{19A00D17-BC86-4491-A509-61B39B61A19E}" srcOrd="1" destOrd="0" presId="urn:microsoft.com/office/officeart/2008/layout/NameandTitleOrganizationalChart"/>
    <dgm:cxn modelId="{21038FD2-A074-4996-B8D7-5488BE12B370}" type="presParOf" srcId="{DD8C5A1B-37CE-4997-9521-6F0E97A1BBA0}" destId="{63D28068-45B5-4E05-9584-66FEA163EDDB}" srcOrd="2" destOrd="0" presId="urn:microsoft.com/office/officeart/2008/layout/NameandTitleOrganizationalChart"/>
    <dgm:cxn modelId="{52833CBF-92DE-4775-A84F-3AB436B0B8D0}" type="presParOf" srcId="{FDCD6151-2F39-44B4-881A-3EBA14374E29}" destId="{E7C796F2-A813-4F34-80A1-A0CBDC46CC32}" srcOrd="1" destOrd="0" presId="urn:microsoft.com/office/officeart/2008/layout/NameandTitleOrganizationalChart"/>
    <dgm:cxn modelId="{CED7E6F2-AA72-45D4-8DC1-433FF4F4CAD7}" type="presParOf" srcId="{E7C796F2-A813-4F34-80A1-A0CBDC46CC32}" destId="{20D74648-E1F7-41BD-8972-23D755F5B24A}" srcOrd="0" destOrd="0" presId="urn:microsoft.com/office/officeart/2008/layout/NameandTitleOrganizationalChart"/>
    <dgm:cxn modelId="{5492E34C-44D6-4573-9B7D-67BB7BB5EACA}" type="presParOf" srcId="{E7C796F2-A813-4F34-80A1-A0CBDC46CC32}" destId="{0DAEA21C-2757-4569-928A-F4A0C2BDB8AD}" srcOrd="1" destOrd="0" presId="urn:microsoft.com/office/officeart/2008/layout/NameandTitleOrganizationalChart"/>
    <dgm:cxn modelId="{3FC96500-0F1F-40EB-A1EB-E540F91DC817}" type="presParOf" srcId="{0DAEA21C-2757-4569-928A-F4A0C2BDB8AD}" destId="{359179CF-E8DF-4D1F-AF6F-920F73B623F1}" srcOrd="0" destOrd="0" presId="urn:microsoft.com/office/officeart/2008/layout/NameandTitleOrganizationalChart"/>
    <dgm:cxn modelId="{28C49BE3-6E08-4255-8F8E-D26CAFF6BF02}" type="presParOf" srcId="{359179CF-E8DF-4D1F-AF6F-920F73B623F1}" destId="{5633F3F8-3900-4A84-B8F7-D3F0CBAEA68B}" srcOrd="0" destOrd="0" presId="urn:microsoft.com/office/officeart/2008/layout/NameandTitleOrganizationalChart"/>
    <dgm:cxn modelId="{59A1C1AD-4B3D-4F19-AC0C-B07C923E2403}" type="presParOf" srcId="{359179CF-E8DF-4D1F-AF6F-920F73B623F1}" destId="{8FB02DE3-BD82-4A4A-A60B-56B724905A92}" srcOrd="1" destOrd="0" presId="urn:microsoft.com/office/officeart/2008/layout/NameandTitleOrganizationalChart"/>
    <dgm:cxn modelId="{5E463274-7269-40C8-BAD0-1089E54D7A93}" type="presParOf" srcId="{359179CF-E8DF-4D1F-AF6F-920F73B623F1}" destId="{DF928BAC-FEAC-4065-8B50-05A58B42D7D2}" srcOrd="2" destOrd="0" presId="urn:microsoft.com/office/officeart/2008/layout/NameandTitleOrganizationalChart"/>
    <dgm:cxn modelId="{A3EC43E7-1852-4021-A453-5BBDDD336568}" type="presParOf" srcId="{0DAEA21C-2757-4569-928A-F4A0C2BDB8AD}" destId="{D759749A-2B46-45DE-BF44-6E8F1CBF9525}" srcOrd="1" destOrd="0" presId="urn:microsoft.com/office/officeart/2008/layout/NameandTitleOrganizationalChart"/>
    <dgm:cxn modelId="{516C8108-2C2F-4D7A-92F9-4551DB4E58B2}" type="presParOf" srcId="{0DAEA21C-2757-4569-928A-F4A0C2BDB8AD}" destId="{BACFE8F9-9EF8-4C10-BC8D-CD69FA8EEF9E}" srcOrd="2" destOrd="0" presId="urn:microsoft.com/office/officeart/2008/layout/NameandTitleOrganizationalChart"/>
    <dgm:cxn modelId="{0D06B09E-C522-4DBA-8552-F4D3390E3EFA}" type="presParOf" srcId="{FDCD6151-2F39-44B4-881A-3EBA14374E29}" destId="{F22F2232-14D8-4923-A20C-CFD22A938894}" srcOrd="2" destOrd="0" presId="urn:microsoft.com/office/officeart/2008/layout/NameandTitleOrganizationalChart"/>
    <dgm:cxn modelId="{C179ECF4-222B-47A0-8FC1-CDF9C27E9AC4}" type="presParOf" srcId="{EE50A098-A193-46C5-B7E6-7180EB3DF6A2}" destId="{1600DF45-F98D-4C77-8540-A8AFDABE9902}" srcOrd="2" destOrd="0" presId="urn:microsoft.com/office/officeart/2008/layout/NameandTitleOrganizationalChart"/>
    <dgm:cxn modelId="{E97B1F2D-9148-49A0-83F0-FD9BA0DE1DA4}" type="presParOf" srcId="{1600DF45-F98D-4C77-8540-A8AFDABE9902}" destId="{D80C4620-74DB-4980-9EA4-BC115BA8B9AE}" srcOrd="0" destOrd="0" presId="urn:microsoft.com/office/officeart/2008/layout/NameandTitleOrganizationalChart"/>
    <dgm:cxn modelId="{90ACBEB0-B950-45B8-A5AC-F572B54F52EC}" type="presParOf" srcId="{1600DF45-F98D-4C77-8540-A8AFDABE9902}" destId="{EFD0A102-04D4-48FB-A968-2E6880EB7073}" srcOrd="1" destOrd="0" presId="urn:microsoft.com/office/officeart/2008/layout/NameandTitleOrganizationalChart"/>
    <dgm:cxn modelId="{EDD22E83-F37D-468E-A589-81877A6DB0A0}" type="presParOf" srcId="{EFD0A102-04D4-48FB-A968-2E6880EB7073}" destId="{57DF9B5C-4B0D-4212-97AF-1B4BE6A63DB1}" srcOrd="0" destOrd="0" presId="urn:microsoft.com/office/officeart/2008/layout/NameandTitleOrganizationalChart"/>
    <dgm:cxn modelId="{EFCED6B3-39F3-40F7-9BB8-06BAC776BC6A}" type="presParOf" srcId="{57DF9B5C-4B0D-4212-97AF-1B4BE6A63DB1}" destId="{F806EE87-2FDF-4D1F-B67E-56038784B055}" srcOrd="0" destOrd="0" presId="urn:microsoft.com/office/officeart/2008/layout/NameandTitleOrganizationalChart"/>
    <dgm:cxn modelId="{D2278E6C-3FC0-4991-8D36-7425E433A5A5}" type="presParOf" srcId="{57DF9B5C-4B0D-4212-97AF-1B4BE6A63DB1}" destId="{65E75942-989F-452E-AFF2-B7A5DE3897F2}" srcOrd="1" destOrd="0" presId="urn:microsoft.com/office/officeart/2008/layout/NameandTitleOrganizationalChart"/>
    <dgm:cxn modelId="{48668537-6830-44F6-87FD-5AA08060B285}" type="presParOf" srcId="{57DF9B5C-4B0D-4212-97AF-1B4BE6A63DB1}" destId="{7CE58D7E-7DBD-4C2D-8B3E-D13B4B5465E0}" srcOrd="2" destOrd="0" presId="urn:microsoft.com/office/officeart/2008/layout/NameandTitleOrganizationalChart"/>
    <dgm:cxn modelId="{2700E70C-4DF5-4C5D-B675-81C1868AF318}" type="presParOf" srcId="{EFD0A102-04D4-48FB-A968-2E6880EB7073}" destId="{2246F184-9093-4571-B81B-2B82DB32B0F2}" srcOrd="1" destOrd="0" presId="urn:microsoft.com/office/officeart/2008/layout/NameandTitleOrganizationalChart"/>
    <dgm:cxn modelId="{1CD15DF0-B5EA-439D-ACFA-A90959F2A527}" type="presParOf" srcId="{EFD0A102-04D4-48FB-A968-2E6880EB7073}" destId="{A156A578-02C1-45D1-8BE1-709A5F5890BF}" srcOrd="2" destOrd="0" presId="urn:microsoft.com/office/officeart/2008/layout/NameandTitleOrganizationalChart"/>
  </dgm:cxnLst>
  <dgm:bg>
    <a:blipFill dpi="0" rotWithShape="1">
      <a:blip xmlns:r="http://schemas.openxmlformats.org/officeDocument/2006/relationships" r:embed="rId1"/>
      <a:srcRect/>
      <a:stretch>
        <a:fillRect/>
      </a:stretch>
    </a:blipFill>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0C4620-74DB-4980-9EA4-BC115BA8B9AE}">
      <dsp:nvSpPr>
        <dsp:cNvPr id="0" name=""/>
        <dsp:cNvSpPr/>
      </dsp:nvSpPr>
      <dsp:spPr>
        <a:xfrm>
          <a:off x="4341298" y="700541"/>
          <a:ext cx="230801" cy="754015"/>
        </a:xfrm>
        <a:custGeom>
          <a:avLst/>
          <a:gdLst/>
          <a:ahLst/>
          <a:cxnLst/>
          <a:rect l="0" t="0" r="0" b="0"/>
          <a:pathLst>
            <a:path>
              <a:moveTo>
                <a:pt x="230801" y="0"/>
              </a:moveTo>
              <a:lnTo>
                <a:pt x="230801" y="754015"/>
              </a:lnTo>
              <a:lnTo>
                <a:pt x="0" y="754015"/>
              </a:lnTo>
            </a:path>
          </a:pathLst>
        </a:custGeom>
        <a:noFill/>
        <a:ln w="15875" cap="flat"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20D74648-E1F7-41BD-8972-23D755F5B24A}">
      <dsp:nvSpPr>
        <dsp:cNvPr id="0" name=""/>
        <dsp:cNvSpPr/>
      </dsp:nvSpPr>
      <dsp:spPr>
        <a:xfrm>
          <a:off x="7245615" y="2908175"/>
          <a:ext cx="91440" cy="404214"/>
        </a:xfrm>
        <a:custGeom>
          <a:avLst/>
          <a:gdLst/>
          <a:ahLst/>
          <a:cxnLst/>
          <a:rect l="0" t="0" r="0" b="0"/>
          <a:pathLst>
            <a:path>
              <a:moveTo>
                <a:pt x="45720" y="0"/>
              </a:moveTo>
              <a:lnTo>
                <a:pt x="45720" y="404214"/>
              </a:lnTo>
            </a:path>
          </a:pathLst>
        </a:custGeom>
        <a:noFill/>
        <a:ln w="15875"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62057DBE-E11A-4058-9E7A-D888855120A4}">
      <dsp:nvSpPr>
        <dsp:cNvPr id="0" name=""/>
        <dsp:cNvSpPr/>
      </dsp:nvSpPr>
      <dsp:spPr>
        <a:xfrm>
          <a:off x="4572099" y="700541"/>
          <a:ext cx="2719235" cy="1508031"/>
        </a:xfrm>
        <a:custGeom>
          <a:avLst/>
          <a:gdLst/>
          <a:ahLst/>
          <a:cxnLst/>
          <a:rect l="0" t="0" r="0" b="0"/>
          <a:pathLst>
            <a:path>
              <a:moveTo>
                <a:pt x="0" y="0"/>
              </a:moveTo>
              <a:lnTo>
                <a:pt x="0" y="1344790"/>
              </a:lnTo>
              <a:lnTo>
                <a:pt x="2719235" y="1344790"/>
              </a:lnTo>
              <a:lnTo>
                <a:pt x="2719235" y="1508031"/>
              </a:lnTo>
            </a:path>
          </a:pathLst>
        </a:custGeom>
        <a:noFill/>
        <a:ln w="15875" cap="flat"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C5137118-C83A-418B-8452-1F23481DDC71}">
      <dsp:nvSpPr>
        <dsp:cNvPr id="0" name=""/>
        <dsp:cNvSpPr/>
      </dsp:nvSpPr>
      <dsp:spPr>
        <a:xfrm>
          <a:off x="5432791" y="2908175"/>
          <a:ext cx="91440" cy="404214"/>
        </a:xfrm>
        <a:custGeom>
          <a:avLst/>
          <a:gdLst/>
          <a:ahLst/>
          <a:cxnLst/>
          <a:rect l="0" t="0" r="0" b="0"/>
          <a:pathLst>
            <a:path>
              <a:moveTo>
                <a:pt x="45720" y="0"/>
              </a:moveTo>
              <a:lnTo>
                <a:pt x="45720" y="404214"/>
              </a:lnTo>
            </a:path>
          </a:pathLst>
        </a:custGeom>
        <a:noFill/>
        <a:ln w="15875"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BE00F4AA-9DB3-4463-B458-20842B147CBF}">
      <dsp:nvSpPr>
        <dsp:cNvPr id="0" name=""/>
        <dsp:cNvSpPr/>
      </dsp:nvSpPr>
      <dsp:spPr>
        <a:xfrm>
          <a:off x="4572099" y="700541"/>
          <a:ext cx="906411" cy="1508031"/>
        </a:xfrm>
        <a:custGeom>
          <a:avLst/>
          <a:gdLst/>
          <a:ahLst/>
          <a:cxnLst/>
          <a:rect l="0" t="0" r="0" b="0"/>
          <a:pathLst>
            <a:path>
              <a:moveTo>
                <a:pt x="0" y="0"/>
              </a:moveTo>
              <a:lnTo>
                <a:pt x="0" y="1344790"/>
              </a:lnTo>
              <a:lnTo>
                <a:pt x="906411" y="1344790"/>
              </a:lnTo>
              <a:lnTo>
                <a:pt x="906411" y="1508031"/>
              </a:lnTo>
            </a:path>
          </a:pathLst>
        </a:custGeom>
        <a:noFill/>
        <a:ln w="15875" cap="flat"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D5F7CFFE-B1E9-478E-A476-C8C0EC1A10D0}">
      <dsp:nvSpPr>
        <dsp:cNvPr id="0" name=""/>
        <dsp:cNvSpPr/>
      </dsp:nvSpPr>
      <dsp:spPr>
        <a:xfrm>
          <a:off x="3619968" y="2908175"/>
          <a:ext cx="91440" cy="404214"/>
        </a:xfrm>
        <a:custGeom>
          <a:avLst/>
          <a:gdLst/>
          <a:ahLst/>
          <a:cxnLst/>
          <a:rect l="0" t="0" r="0" b="0"/>
          <a:pathLst>
            <a:path>
              <a:moveTo>
                <a:pt x="45720" y="0"/>
              </a:moveTo>
              <a:lnTo>
                <a:pt x="45720" y="404214"/>
              </a:lnTo>
            </a:path>
          </a:pathLst>
        </a:custGeom>
        <a:noFill/>
        <a:ln w="15875"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1F82D915-0429-459D-97C0-5C6563BAFADF}">
      <dsp:nvSpPr>
        <dsp:cNvPr id="0" name=""/>
        <dsp:cNvSpPr/>
      </dsp:nvSpPr>
      <dsp:spPr>
        <a:xfrm>
          <a:off x="3665688" y="700541"/>
          <a:ext cx="906411" cy="1508031"/>
        </a:xfrm>
        <a:custGeom>
          <a:avLst/>
          <a:gdLst/>
          <a:ahLst/>
          <a:cxnLst/>
          <a:rect l="0" t="0" r="0" b="0"/>
          <a:pathLst>
            <a:path>
              <a:moveTo>
                <a:pt x="906411" y="0"/>
              </a:moveTo>
              <a:lnTo>
                <a:pt x="906411" y="1344790"/>
              </a:lnTo>
              <a:lnTo>
                <a:pt x="0" y="1344790"/>
              </a:lnTo>
              <a:lnTo>
                <a:pt x="0" y="1508031"/>
              </a:lnTo>
            </a:path>
          </a:pathLst>
        </a:custGeom>
        <a:noFill/>
        <a:ln w="15875" cap="flat"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FAE36797-BD3A-42F8-B549-F78E17095797}">
      <dsp:nvSpPr>
        <dsp:cNvPr id="0" name=""/>
        <dsp:cNvSpPr/>
      </dsp:nvSpPr>
      <dsp:spPr>
        <a:xfrm>
          <a:off x="1807144" y="2908175"/>
          <a:ext cx="91440" cy="404214"/>
        </a:xfrm>
        <a:custGeom>
          <a:avLst/>
          <a:gdLst/>
          <a:ahLst/>
          <a:cxnLst/>
          <a:rect l="0" t="0" r="0" b="0"/>
          <a:pathLst>
            <a:path>
              <a:moveTo>
                <a:pt x="45720" y="0"/>
              </a:moveTo>
              <a:lnTo>
                <a:pt x="45720" y="404214"/>
              </a:lnTo>
            </a:path>
          </a:pathLst>
        </a:custGeom>
        <a:noFill/>
        <a:ln w="15875"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FFBF2CB6-A01D-41EF-8723-8E53AF03A537}">
      <dsp:nvSpPr>
        <dsp:cNvPr id="0" name=""/>
        <dsp:cNvSpPr/>
      </dsp:nvSpPr>
      <dsp:spPr>
        <a:xfrm>
          <a:off x="1852864" y="700541"/>
          <a:ext cx="2719235" cy="1508031"/>
        </a:xfrm>
        <a:custGeom>
          <a:avLst/>
          <a:gdLst/>
          <a:ahLst/>
          <a:cxnLst/>
          <a:rect l="0" t="0" r="0" b="0"/>
          <a:pathLst>
            <a:path>
              <a:moveTo>
                <a:pt x="2719235" y="0"/>
              </a:moveTo>
              <a:lnTo>
                <a:pt x="2719235" y="1344790"/>
              </a:lnTo>
              <a:lnTo>
                <a:pt x="0" y="1344790"/>
              </a:lnTo>
              <a:lnTo>
                <a:pt x="0" y="1508031"/>
              </a:lnTo>
            </a:path>
          </a:pathLst>
        </a:custGeom>
        <a:noFill/>
        <a:ln w="15875" cap="flat"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8A4CA8B8-B9C3-4165-B4AD-C2D322CBAD03}">
      <dsp:nvSpPr>
        <dsp:cNvPr id="0" name=""/>
        <dsp:cNvSpPr/>
      </dsp:nvSpPr>
      <dsp:spPr>
        <a:xfrm>
          <a:off x="3896489" y="939"/>
          <a:ext cx="1351220" cy="699602"/>
        </a:xfrm>
        <a:prstGeom prst="rect">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065" tIns="12065" rIns="12065" bIns="98722" numCol="1" spcCol="1270" anchor="ctr" anchorCtr="0">
          <a:noAutofit/>
        </a:bodyPr>
        <a:lstStyle/>
        <a:p>
          <a:pPr marL="0" lvl="0" indent="0" algn="ctr" defTabSz="844550">
            <a:lnSpc>
              <a:spcPct val="90000"/>
            </a:lnSpc>
            <a:spcBef>
              <a:spcPct val="0"/>
            </a:spcBef>
            <a:spcAft>
              <a:spcPct val="35000"/>
            </a:spcAft>
            <a:buNone/>
          </a:pPr>
          <a:r>
            <a:rPr lang="es-ES" sz="1900" kern="1200" dirty="0"/>
            <a:t>Representante Legal</a:t>
          </a:r>
        </a:p>
      </dsp:txBody>
      <dsp:txXfrm>
        <a:off x="3896489" y="939"/>
        <a:ext cx="1351220" cy="699602"/>
      </dsp:txXfrm>
    </dsp:sp>
    <dsp:sp modelId="{154F7AD8-1485-49C2-822C-5DCF1D50284C}">
      <dsp:nvSpPr>
        <dsp:cNvPr id="0" name=""/>
        <dsp:cNvSpPr/>
      </dsp:nvSpPr>
      <dsp:spPr>
        <a:xfrm>
          <a:off x="4166733" y="545074"/>
          <a:ext cx="1216098" cy="233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8890" rIns="35560" bIns="8890" numCol="1" spcCol="1270" anchor="ctr" anchorCtr="0">
          <a:noAutofit/>
        </a:bodyPr>
        <a:lstStyle/>
        <a:p>
          <a:pPr marL="0" lvl="0" indent="0" algn="r" defTabSz="622300">
            <a:lnSpc>
              <a:spcPct val="90000"/>
            </a:lnSpc>
            <a:spcBef>
              <a:spcPct val="0"/>
            </a:spcBef>
            <a:spcAft>
              <a:spcPct val="35000"/>
            </a:spcAft>
            <a:buNone/>
          </a:pPr>
          <a:r>
            <a:rPr lang="es-ES" sz="1400" kern="1200"/>
            <a:t>Guillermo Rios</a:t>
          </a:r>
        </a:p>
      </dsp:txBody>
      <dsp:txXfrm>
        <a:off x="4166733" y="545074"/>
        <a:ext cx="1216098" cy="233200"/>
      </dsp:txXfrm>
    </dsp:sp>
    <dsp:sp modelId="{C0D94014-FE71-476E-BCE5-EDF37FBE46AE}">
      <dsp:nvSpPr>
        <dsp:cNvPr id="0" name=""/>
        <dsp:cNvSpPr/>
      </dsp:nvSpPr>
      <dsp:spPr>
        <a:xfrm>
          <a:off x="1177253" y="2208573"/>
          <a:ext cx="1351220" cy="699602"/>
        </a:xfrm>
        <a:prstGeom prst="rect">
          <a:avLst/>
        </a:prstGeom>
        <a:solidFill>
          <a:schemeClr val="accent5">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065" tIns="12065" rIns="12065" bIns="98722" numCol="1" spcCol="1270" anchor="ctr" anchorCtr="0">
          <a:noAutofit/>
        </a:bodyPr>
        <a:lstStyle/>
        <a:p>
          <a:pPr marL="0" lvl="0" indent="0" algn="ctr" defTabSz="844550">
            <a:lnSpc>
              <a:spcPct val="90000"/>
            </a:lnSpc>
            <a:spcBef>
              <a:spcPct val="0"/>
            </a:spcBef>
            <a:spcAft>
              <a:spcPct val="35000"/>
            </a:spcAft>
            <a:buNone/>
          </a:pPr>
          <a:r>
            <a:rPr lang="es-ES" sz="1900" kern="1200" dirty="0"/>
            <a:t>Programador 1</a:t>
          </a:r>
        </a:p>
      </dsp:txBody>
      <dsp:txXfrm>
        <a:off x="1177253" y="2208573"/>
        <a:ext cx="1351220" cy="699602"/>
      </dsp:txXfrm>
    </dsp:sp>
    <dsp:sp modelId="{EBC3567B-2839-4B6E-BCEE-075B39B8A3FB}">
      <dsp:nvSpPr>
        <dsp:cNvPr id="0" name=""/>
        <dsp:cNvSpPr/>
      </dsp:nvSpPr>
      <dsp:spPr>
        <a:xfrm>
          <a:off x="1447498" y="2752708"/>
          <a:ext cx="1216098" cy="233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0640" tIns="10160" rIns="40640" bIns="10160" numCol="1" spcCol="1270" anchor="ctr" anchorCtr="0">
          <a:noAutofit/>
        </a:bodyPr>
        <a:lstStyle/>
        <a:p>
          <a:pPr marL="0" lvl="0" indent="0" algn="r" defTabSz="711200">
            <a:lnSpc>
              <a:spcPct val="90000"/>
            </a:lnSpc>
            <a:spcBef>
              <a:spcPct val="0"/>
            </a:spcBef>
            <a:spcAft>
              <a:spcPct val="35000"/>
            </a:spcAft>
            <a:buNone/>
          </a:pPr>
          <a:r>
            <a:rPr lang="es-ES" sz="1600" kern="1200"/>
            <a:t>Interno</a:t>
          </a:r>
        </a:p>
      </dsp:txBody>
      <dsp:txXfrm>
        <a:off x="1447498" y="2752708"/>
        <a:ext cx="1216098" cy="233200"/>
      </dsp:txXfrm>
    </dsp:sp>
    <dsp:sp modelId="{E4563C87-763C-4DB7-8F2A-AFE97A42A332}">
      <dsp:nvSpPr>
        <dsp:cNvPr id="0" name=""/>
        <dsp:cNvSpPr/>
      </dsp:nvSpPr>
      <dsp:spPr>
        <a:xfrm>
          <a:off x="1177253" y="3312389"/>
          <a:ext cx="1351220" cy="699602"/>
        </a:xfrm>
        <a:prstGeom prst="rect">
          <a:avLst/>
        </a:prstGeom>
        <a:solidFill>
          <a:schemeClr val="accent5">
            <a:hueOff val="141881"/>
            <a:satOff val="82"/>
            <a:lumOff val="812"/>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065" tIns="12065" rIns="12065" bIns="98722" numCol="1" spcCol="1270" anchor="ctr" anchorCtr="0">
          <a:noAutofit/>
        </a:bodyPr>
        <a:lstStyle/>
        <a:p>
          <a:pPr marL="0" lvl="0" indent="0" algn="ctr" defTabSz="844550">
            <a:lnSpc>
              <a:spcPct val="90000"/>
            </a:lnSpc>
            <a:spcBef>
              <a:spcPct val="0"/>
            </a:spcBef>
            <a:spcAft>
              <a:spcPct val="35000"/>
            </a:spcAft>
            <a:buNone/>
          </a:pPr>
          <a:r>
            <a:rPr lang="es-ES" sz="1900" kern="1200"/>
            <a:t>Auxiliar</a:t>
          </a:r>
        </a:p>
      </dsp:txBody>
      <dsp:txXfrm>
        <a:off x="1177253" y="3312389"/>
        <a:ext cx="1351220" cy="699602"/>
      </dsp:txXfrm>
    </dsp:sp>
    <dsp:sp modelId="{692E4810-1280-42F4-A267-5EDD8BC1C46C}">
      <dsp:nvSpPr>
        <dsp:cNvPr id="0" name=""/>
        <dsp:cNvSpPr/>
      </dsp:nvSpPr>
      <dsp:spPr>
        <a:xfrm>
          <a:off x="1447498" y="3856524"/>
          <a:ext cx="1216098" cy="233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0640" tIns="10160" rIns="40640" bIns="10160" numCol="1" spcCol="1270" anchor="ctr" anchorCtr="0">
          <a:noAutofit/>
        </a:bodyPr>
        <a:lstStyle/>
        <a:p>
          <a:pPr marL="0" lvl="0" indent="0" algn="r" defTabSz="711200">
            <a:lnSpc>
              <a:spcPct val="90000"/>
            </a:lnSpc>
            <a:spcBef>
              <a:spcPct val="0"/>
            </a:spcBef>
            <a:spcAft>
              <a:spcPct val="35000"/>
            </a:spcAft>
            <a:buNone/>
          </a:pPr>
          <a:r>
            <a:rPr lang="es-ES" sz="1600" kern="1200"/>
            <a:t>Externo</a:t>
          </a:r>
        </a:p>
      </dsp:txBody>
      <dsp:txXfrm>
        <a:off x="1447498" y="3856524"/>
        <a:ext cx="1216098" cy="233200"/>
      </dsp:txXfrm>
    </dsp:sp>
    <dsp:sp modelId="{BD7AA751-DF8D-4BAE-8C94-070FEAF7B6AA}">
      <dsp:nvSpPr>
        <dsp:cNvPr id="0" name=""/>
        <dsp:cNvSpPr/>
      </dsp:nvSpPr>
      <dsp:spPr>
        <a:xfrm>
          <a:off x="2990077" y="2208573"/>
          <a:ext cx="1351220" cy="699602"/>
        </a:xfrm>
        <a:prstGeom prst="rect">
          <a:avLst/>
        </a:prstGeom>
        <a:solidFill>
          <a:schemeClr val="accent5">
            <a:hueOff val="283761"/>
            <a:satOff val="165"/>
            <a:lumOff val="1625"/>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065" tIns="12065" rIns="12065" bIns="98722" numCol="1" spcCol="1270" anchor="ctr" anchorCtr="0">
          <a:noAutofit/>
        </a:bodyPr>
        <a:lstStyle/>
        <a:p>
          <a:pPr marL="0" lvl="0" indent="0" algn="ctr" defTabSz="844550">
            <a:lnSpc>
              <a:spcPct val="90000"/>
            </a:lnSpc>
            <a:spcBef>
              <a:spcPct val="0"/>
            </a:spcBef>
            <a:spcAft>
              <a:spcPct val="35000"/>
            </a:spcAft>
            <a:buNone/>
          </a:pPr>
          <a:r>
            <a:rPr lang="es-ES" sz="1900" kern="1200" dirty="0"/>
            <a:t>Programador 2</a:t>
          </a:r>
        </a:p>
      </dsp:txBody>
      <dsp:txXfrm>
        <a:off x="2990077" y="2208573"/>
        <a:ext cx="1351220" cy="699602"/>
      </dsp:txXfrm>
    </dsp:sp>
    <dsp:sp modelId="{E4FC4EB7-7CF7-4E53-B337-CC52FBAF083D}">
      <dsp:nvSpPr>
        <dsp:cNvPr id="0" name=""/>
        <dsp:cNvSpPr/>
      </dsp:nvSpPr>
      <dsp:spPr>
        <a:xfrm>
          <a:off x="3260321" y="2752708"/>
          <a:ext cx="1216098" cy="233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0640" tIns="10160" rIns="40640" bIns="10160" numCol="1" spcCol="1270" anchor="ctr" anchorCtr="0">
          <a:noAutofit/>
        </a:bodyPr>
        <a:lstStyle/>
        <a:p>
          <a:pPr marL="0" lvl="0" indent="0" algn="r" defTabSz="711200">
            <a:lnSpc>
              <a:spcPct val="90000"/>
            </a:lnSpc>
            <a:spcBef>
              <a:spcPct val="0"/>
            </a:spcBef>
            <a:spcAft>
              <a:spcPct val="35000"/>
            </a:spcAft>
            <a:buNone/>
          </a:pPr>
          <a:r>
            <a:rPr lang="es-ES" sz="1600" kern="1200"/>
            <a:t>Interno</a:t>
          </a:r>
        </a:p>
      </dsp:txBody>
      <dsp:txXfrm>
        <a:off x="3260321" y="2752708"/>
        <a:ext cx="1216098" cy="233200"/>
      </dsp:txXfrm>
    </dsp:sp>
    <dsp:sp modelId="{D1FF16FB-91E1-4D2C-8763-7094D1A58EE3}">
      <dsp:nvSpPr>
        <dsp:cNvPr id="0" name=""/>
        <dsp:cNvSpPr/>
      </dsp:nvSpPr>
      <dsp:spPr>
        <a:xfrm>
          <a:off x="2990077" y="3312389"/>
          <a:ext cx="1351220" cy="699602"/>
        </a:xfrm>
        <a:prstGeom prst="rect">
          <a:avLst/>
        </a:prstGeom>
        <a:solidFill>
          <a:schemeClr val="accent5">
            <a:hueOff val="425642"/>
            <a:satOff val="247"/>
            <a:lumOff val="2437"/>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065" tIns="12065" rIns="12065" bIns="98722" numCol="1" spcCol="1270" anchor="ctr" anchorCtr="0">
          <a:noAutofit/>
        </a:bodyPr>
        <a:lstStyle/>
        <a:p>
          <a:pPr marL="0" lvl="0" indent="0" algn="ctr" defTabSz="844550">
            <a:lnSpc>
              <a:spcPct val="90000"/>
            </a:lnSpc>
            <a:spcBef>
              <a:spcPct val="0"/>
            </a:spcBef>
            <a:spcAft>
              <a:spcPct val="35000"/>
            </a:spcAft>
            <a:buNone/>
          </a:pPr>
          <a:r>
            <a:rPr lang="es-ES" sz="1900" kern="1200"/>
            <a:t>Auxiliar</a:t>
          </a:r>
        </a:p>
      </dsp:txBody>
      <dsp:txXfrm>
        <a:off x="2990077" y="3312389"/>
        <a:ext cx="1351220" cy="699602"/>
      </dsp:txXfrm>
    </dsp:sp>
    <dsp:sp modelId="{B2946CA4-6E15-40ED-90CB-91FC08B363E4}">
      <dsp:nvSpPr>
        <dsp:cNvPr id="0" name=""/>
        <dsp:cNvSpPr/>
      </dsp:nvSpPr>
      <dsp:spPr>
        <a:xfrm>
          <a:off x="3260321" y="3856524"/>
          <a:ext cx="1216098" cy="233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0640" tIns="10160" rIns="40640" bIns="10160" numCol="1" spcCol="1270" anchor="ctr" anchorCtr="0">
          <a:noAutofit/>
        </a:bodyPr>
        <a:lstStyle/>
        <a:p>
          <a:pPr marL="0" lvl="0" indent="0" algn="r" defTabSz="711200">
            <a:lnSpc>
              <a:spcPct val="90000"/>
            </a:lnSpc>
            <a:spcBef>
              <a:spcPct val="0"/>
            </a:spcBef>
            <a:spcAft>
              <a:spcPct val="35000"/>
            </a:spcAft>
            <a:buNone/>
          </a:pPr>
          <a:r>
            <a:rPr lang="es-ES" sz="1600" kern="1200"/>
            <a:t>Externo</a:t>
          </a:r>
        </a:p>
      </dsp:txBody>
      <dsp:txXfrm>
        <a:off x="3260321" y="3856524"/>
        <a:ext cx="1216098" cy="233200"/>
      </dsp:txXfrm>
    </dsp:sp>
    <dsp:sp modelId="{C8B3AC2E-AE80-4F21-9C0F-5FF1F572B105}">
      <dsp:nvSpPr>
        <dsp:cNvPr id="0" name=""/>
        <dsp:cNvSpPr/>
      </dsp:nvSpPr>
      <dsp:spPr>
        <a:xfrm>
          <a:off x="4802901" y="2208573"/>
          <a:ext cx="1351220" cy="699602"/>
        </a:xfrm>
        <a:prstGeom prst="rect">
          <a:avLst/>
        </a:prstGeom>
        <a:solidFill>
          <a:schemeClr val="accent5">
            <a:hueOff val="567523"/>
            <a:satOff val="329"/>
            <a:lumOff val="3249"/>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065" tIns="12065" rIns="12065" bIns="98722" numCol="1" spcCol="1270" anchor="ctr" anchorCtr="0">
          <a:noAutofit/>
        </a:bodyPr>
        <a:lstStyle/>
        <a:p>
          <a:pPr marL="0" lvl="0" indent="0" algn="ctr" defTabSz="844550">
            <a:lnSpc>
              <a:spcPct val="90000"/>
            </a:lnSpc>
            <a:spcBef>
              <a:spcPct val="0"/>
            </a:spcBef>
            <a:spcAft>
              <a:spcPct val="35000"/>
            </a:spcAft>
            <a:buNone/>
          </a:pPr>
          <a:r>
            <a:rPr lang="es-ES" sz="1900" kern="1200"/>
            <a:t>Diseñador</a:t>
          </a:r>
        </a:p>
      </dsp:txBody>
      <dsp:txXfrm>
        <a:off x="4802901" y="2208573"/>
        <a:ext cx="1351220" cy="699602"/>
      </dsp:txXfrm>
    </dsp:sp>
    <dsp:sp modelId="{80E73FAB-2DAE-401B-9861-0D46B6F0C313}">
      <dsp:nvSpPr>
        <dsp:cNvPr id="0" name=""/>
        <dsp:cNvSpPr/>
      </dsp:nvSpPr>
      <dsp:spPr>
        <a:xfrm>
          <a:off x="5073145" y="2752708"/>
          <a:ext cx="1216098" cy="233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0640" tIns="10160" rIns="40640" bIns="10160" numCol="1" spcCol="1270" anchor="ctr" anchorCtr="0">
          <a:noAutofit/>
        </a:bodyPr>
        <a:lstStyle/>
        <a:p>
          <a:pPr marL="0" lvl="0" indent="0" algn="r" defTabSz="711200">
            <a:lnSpc>
              <a:spcPct val="90000"/>
            </a:lnSpc>
            <a:spcBef>
              <a:spcPct val="0"/>
            </a:spcBef>
            <a:spcAft>
              <a:spcPct val="35000"/>
            </a:spcAft>
            <a:buNone/>
          </a:pPr>
          <a:r>
            <a:rPr lang="es-ES" sz="1600" kern="1200"/>
            <a:t>Interno</a:t>
          </a:r>
        </a:p>
      </dsp:txBody>
      <dsp:txXfrm>
        <a:off x="5073145" y="2752708"/>
        <a:ext cx="1216098" cy="233200"/>
      </dsp:txXfrm>
    </dsp:sp>
    <dsp:sp modelId="{7A3C9C6F-7195-498D-A515-365F1CC6255F}">
      <dsp:nvSpPr>
        <dsp:cNvPr id="0" name=""/>
        <dsp:cNvSpPr/>
      </dsp:nvSpPr>
      <dsp:spPr>
        <a:xfrm>
          <a:off x="4802901" y="3312389"/>
          <a:ext cx="1351220" cy="699602"/>
        </a:xfrm>
        <a:prstGeom prst="rect">
          <a:avLst/>
        </a:prstGeom>
        <a:solidFill>
          <a:schemeClr val="accent5">
            <a:hueOff val="709404"/>
            <a:satOff val="411"/>
            <a:lumOff val="4061"/>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065" tIns="12065" rIns="12065" bIns="98722" numCol="1" spcCol="1270" anchor="ctr" anchorCtr="0">
          <a:noAutofit/>
        </a:bodyPr>
        <a:lstStyle/>
        <a:p>
          <a:pPr marL="0" lvl="0" indent="0" algn="ctr" defTabSz="844550">
            <a:lnSpc>
              <a:spcPct val="90000"/>
            </a:lnSpc>
            <a:spcBef>
              <a:spcPct val="0"/>
            </a:spcBef>
            <a:spcAft>
              <a:spcPct val="35000"/>
            </a:spcAft>
            <a:buNone/>
          </a:pPr>
          <a:r>
            <a:rPr lang="es-ES" sz="1900" kern="1200"/>
            <a:t>Auxiliar</a:t>
          </a:r>
        </a:p>
      </dsp:txBody>
      <dsp:txXfrm>
        <a:off x="4802901" y="3312389"/>
        <a:ext cx="1351220" cy="699602"/>
      </dsp:txXfrm>
    </dsp:sp>
    <dsp:sp modelId="{E952F8A8-9836-4671-A6D8-2B5F4A08EDC0}">
      <dsp:nvSpPr>
        <dsp:cNvPr id="0" name=""/>
        <dsp:cNvSpPr/>
      </dsp:nvSpPr>
      <dsp:spPr>
        <a:xfrm>
          <a:off x="5073145" y="3856524"/>
          <a:ext cx="1216098" cy="233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0640" tIns="10160" rIns="40640" bIns="10160" numCol="1" spcCol="1270" anchor="ctr" anchorCtr="0">
          <a:noAutofit/>
        </a:bodyPr>
        <a:lstStyle/>
        <a:p>
          <a:pPr marL="0" lvl="0" indent="0" algn="r" defTabSz="711200">
            <a:lnSpc>
              <a:spcPct val="90000"/>
            </a:lnSpc>
            <a:spcBef>
              <a:spcPct val="0"/>
            </a:spcBef>
            <a:spcAft>
              <a:spcPct val="35000"/>
            </a:spcAft>
            <a:buNone/>
          </a:pPr>
          <a:r>
            <a:rPr lang="es-ES" sz="1600" kern="1200"/>
            <a:t>Externo</a:t>
          </a:r>
        </a:p>
      </dsp:txBody>
      <dsp:txXfrm>
        <a:off x="5073145" y="3856524"/>
        <a:ext cx="1216098" cy="233200"/>
      </dsp:txXfrm>
    </dsp:sp>
    <dsp:sp modelId="{A06740EF-3051-4F73-B8D1-D5EAC58F9C58}">
      <dsp:nvSpPr>
        <dsp:cNvPr id="0" name=""/>
        <dsp:cNvSpPr/>
      </dsp:nvSpPr>
      <dsp:spPr>
        <a:xfrm>
          <a:off x="6615725" y="2208573"/>
          <a:ext cx="1351220" cy="699602"/>
        </a:xfrm>
        <a:prstGeom prst="rect">
          <a:avLst/>
        </a:prstGeom>
        <a:solidFill>
          <a:schemeClr val="accent5">
            <a:hueOff val="851284"/>
            <a:satOff val="494"/>
            <a:lumOff val="4874"/>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065" tIns="12065" rIns="12065" bIns="98722" numCol="1" spcCol="1270" anchor="ctr" anchorCtr="0">
          <a:noAutofit/>
        </a:bodyPr>
        <a:lstStyle/>
        <a:p>
          <a:pPr marL="0" lvl="0" indent="0" algn="ctr" defTabSz="844550">
            <a:lnSpc>
              <a:spcPct val="90000"/>
            </a:lnSpc>
            <a:spcBef>
              <a:spcPct val="0"/>
            </a:spcBef>
            <a:spcAft>
              <a:spcPct val="35000"/>
            </a:spcAft>
            <a:buNone/>
          </a:pPr>
          <a:r>
            <a:rPr lang="es-ES" sz="1900" kern="1200"/>
            <a:t>Evaluador</a:t>
          </a:r>
        </a:p>
      </dsp:txBody>
      <dsp:txXfrm>
        <a:off x="6615725" y="2208573"/>
        <a:ext cx="1351220" cy="699602"/>
      </dsp:txXfrm>
    </dsp:sp>
    <dsp:sp modelId="{19A00D17-BC86-4491-A509-61B39B61A19E}">
      <dsp:nvSpPr>
        <dsp:cNvPr id="0" name=""/>
        <dsp:cNvSpPr/>
      </dsp:nvSpPr>
      <dsp:spPr>
        <a:xfrm>
          <a:off x="6885969" y="2752708"/>
          <a:ext cx="1216098" cy="233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0640" tIns="10160" rIns="40640" bIns="10160" numCol="1" spcCol="1270" anchor="ctr" anchorCtr="0">
          <a:noAutofit/>
        </a:bodyPr>
        <a:lstStyle/>
        <a:p>
          <a:pPr marL="0" lvl="0" indent="0" algn="r" defTabSz="711200">
            <a:lnSpc>
              <a:spcPct val="90000"/>
            </a:lnSpc>
            <a:spcBef>
              <a:spcPct val="0"/>
            </a:spcBef>
            <a:spcAft>
              <a:spcPct val="35000"/>
            </a:spcAft>
            <a:buNone/>
          </a:pPr>
          <a:r>
            <a:rPr lang="es-ES" sz="1600" kern="1200"/>
            <a:t>Interno</a:t>
          </a:r>
        </a:p>
      </dsp:txBody>
      <dsp:txXfrm>
        <a:off x="6885969" y="2752708"/>
        <a:ext cx="1216098" cy="233200"/>
      </dsp:txXfrm>
    </dsp:sp>
    <dsp:sp modelId="{5633F3F8-3900-4A84-B8F7-D3F0CBAEA68B}">
      <dsp:nvSpPr>
        <dsp:cNvPr id="0" name=""/>
        <dsp:cNvSpPr/>
      </dsp:nvSpPr>
      <dsp:spPr>
        <a:xfrm>
          <a:off x="6615725" y="3312389"/>
          <a:ext cx="1351220" cy="699602"/>
        </a:xfrm>
        <a:prstGeom prst="rect">
          <a:avLst/>
        </a:prstGeom>
        <a:solidFill>
          <a:schemeClr val="accent5">
            <a:hueOff val="993165"/>
            <a:satOff val="576"/>
            <a:lumOff val="5686"/>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065" tIns="12065" rIns="12065" bIns="98722" numCol="1" spcCol="1270" anchor="ctr" anchorCtr="0">
          <a:noAutofit/>
        </a:bodyPr>
        <a:lstStyle/>
        <a:p>
          <a:pPr marL="0" lvl="0" indent="0" algn="ctr" defTabSz="844550">
            <a:lnSpc>
              <a:spcPct val="90000"/>
            </a:lnSpc>
            <a:spcBef>
              <a:spcPct val="0"/>
            </a:spcBef>
            <a:spcAft>
              <a:spcPct val="35000"/>
            </a:spcAft>
            <a:buNone/>
          </a:pPr>
          <a:r>
            <a:rPr lang="es-ES" sz="1900" kern="1200"/>
            <a:t>Auxiliar</a:t>
          </a:r>
        </a:p>
      </dsp:txBody>
      <dsp:txXfrm>
        <a:off x="6615725" y="3312389"/>
        <a:ext cx="1351220" cy="699602"/>
      </dsp:txXfrm>
    </dsp:sp>
    <dsp:sp modelId="{8FB02DE3-BD82-4A4A-A60B-56B724905A92}">
      <dsp:nvSpPr>
        <dsp:cNvPr id="0" name=""/>
        <dsp:cNvSpPr/>
      </dsp:nvSpPr>
      <dsp:spPr>
        <a:xfrm>
          <a:off x="6885969" y="3856524"/>
          <a:ext cx="1216098" cy="233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0640" tIns="10160" rIns="40640" bIns="10160" numCol="1" spcCol="1270" anchor="ctr" anchorCtr="0">
          <a:noAutofit/>
        </a:bodyPr>
        <a:lstStyle/>
        <a:p>
          <a:pPr marL="0" lvl="0" indent="0" algn="r" defTabSz="711200">
            <a:lnSpc>
              <a:spcPct val="90000"/>
            </a:lnSpc>
            <a:spcBef>
              <a:spcPct val="0"/>
            </a:spcBef>
            <a:spcAft>
              <a:spcPct val="35000"/>
            </a:spcAft>
            <a:buNone/>
          </a:pPr>
          <a:r>
            <a:rPr lang="es-ES" sz="1600" kern="1200"/>
            <a:t>Externo</a:t>
          </a:r>
        </a:p>
      </dsp:txBody>
      <dsp:txXfrm>
        <a:off x="6885969" y="3856524"/>
        <a:ext cx="1216098" cy="233200"/>
      </dsp:txXfrm>
    </dsp:sp>
    <dsp:sp modelId="{F806EE87-2FDF-4D1F-B67E-56038784B055}">
      <dsp:nvSpPr>
        <dsp:cNvPr id="0" name=""/>
        <dsp:cNvSpPr/>
      </dsp:nvSpPr>
      <dsp:spPr>
        <a:xfrm>
          <a:off x="2990077" y="1104756"/>
          <a:ext cx="1351220" cy="699602"/>
        </a:xfrm>
        <a:prstGeom prst="rect">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065" tIns="12065" rIns="12065" bIns="98722" numCol="1" spcCol="1270" anchor="ctr" anchorCtr="0">
          <a:noAutofit/>
        </a:bodyPr>
        <a:lstStyle/>
        <a:p>
          <a:pPr marL="0" lvl="0" indent="0" algn="ctr" defTabSz="844550">
            <a:lnSpc>
              <a:spcPct val="90000"/>
            </a:lnSpc>
            <a:spcBef>
              <a:spcPct val="0"/>
            </a:spcBef>
            <a:spcAft>
              <a:spcPct val="35000"/>
            </a:spcAft>
            <a:buNone/>
          </a:pPr>
          <a:r>
            <a:rPr lang="es-ES" sz="1900" kern="1200" dirty="0"/>
            <a:t>Contador</a:t>
          </a:r>
        </a:p>
      </dsp:txBody>
      <dsp:txXfrm>
        <a:off x="2990077" y="1104756"/>
        <a:ext cx="1351220" cy="699602"/>
      </dsp:txXfrm>
    </dsp:sp>
    <dsp:sp modelId="{65E75942-989F-452E-AFF2-B7A5DE3897F2}">
      <dsp:nvSpPr>
        <dsp:cNvPr id="0" name=""/>
        <dsp:cNvSpPr/>
      </dsp:nvSpPr>
      <dsp:spPr>
        <a:xfrm>
          <a:off x="3260321" y="1648891"/>
          <a:ext cx="1216098" cy="233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0640" tIns="10160" rIns="40640" bIns="10160" numCol="1" spcCol="1270" anchor="ctr" anchorCtr="0">
          <a:noAutofit/>
        </a:bodyPr>
        <a:lstStyle/>
        <a:p>
          <a:pPr marL="0" lvl="0" indent="0" algn="r" defTabSz="711200">
            <a:lnSpc>
              <a:spcPct val="90000"/>
            </a:lnSpc>
            <a:spcBef>
              <a:spcPct val="0"/>
            </a:spcBef>
            <a:spcAft>
              <a:spcPct val="35000"/>
            </a:spcAft>
            <a:buNone/>
          </a:pPr>
          <a:r>
            <a:rPr lang="es-ES" sz="1600" kern="1200"/>
            <a:t>Externo</a:t>
          </a:r>
        </a:p>
      </dsp:txBody>
      <dsp:txXfrm>
        <a:off x="3260321" y="1648891"/>
        <a:ext cx="1216098" cy="233200"/>
      </dsp:txXfrm>
    </dsp:sp>
  </dsp:spTree>
</dsp:drawing>
</file>

<file path=ppt/diagrams/layout1.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7B06E4-6541-40C1-A781-E38CFBA24A0F}" type="datetimeFigureOut">
              <a:rPr lang="es-ES" smtClean="0"/>
              <a:t>01/12/2023</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78B0CF-C6C1-4AA3-9A88-C411BD566085}" type="slidenum">
              <a:rPr lang="es-ES" smtClean="0"/>
              <a:t>‹Nº›</a:t>
            </a:fld>
            <a:endParaRPr lang="es-ES"/>
          </a:p>
        </p:txBody>
      </p:sp>
    </p:spTree>
    <p:extLst>
      <p:ext uri="{BB962C8B-B14F-4D97-AF65-F5344CB8AC3E}">
        <p14:creationId xmlns:p14="http://schemas.microsoft.com/office/powerpoint/2010/main" val="1928996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78B0CF-C6C1-4AA3-9A88-C411BD566085}" type="slidenum">
              <a:rPr lang="es-ES" smtClean="0"/>
              <a:t>3</a:t>
            </a:fld>
            <a:endParaRPr lang="es-ES"/>
          </a:p>
        </p:txBody>
      </p:sp>
    </p:spTree>
    <p:extLst>
      <p:ext uri="{BB962C8B-B14F-4D97-AF65-F5344CB8AC3E}">
        <p14:creationId xmlns:p14="http://schemas.microsoft.com/office/powerpoint/2010/main" val="18998146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D2A648E8-9BF4-44A2-90CF-B90860271BF6}" type="datetimeFigureOut">
              <a:rPr lang="es-CO" smtClean="0"/>
              <a:t>01/12/2023</a:t>
            </a:fld>
            <a:endParaRPr lang="es-CO"/>
          </a:p>
        </p:txBody>
      </p:sp>
      <p:sp>
        <p:nvSpPr>
          <p:cNvPr id="5" name="Footer Placeholder 4"/>
          <p:cNvSpPr>
            <a:spLocks noGrp="1"/>
          </p:cNvSpPr>
          <p:nvPr>
            <p:ph type="ftr" sz="quarter" idx="11"/>
          </p:nvPr>
        </p:nvSpPr>
        <p:spPr>
          <a:xfrm>
            <a:off x="2692397" y="5037663"/>
            <a:ext cx="5214635" cy="279400"/>
          </a:xfrm>
        </p:spPr>
        <p:txBody>
          <a:bodyPr/>
          <a:lstStyle/>
          <a:p>
            <a:endParaRPr lang="es-CO"/>
          </a:p>
        </p:txBody>
      </p:sp>
      <p:sp>
        <p:nvSpPr>
          <p:cNvPr id="6" name="Slide Number Placeholder 5"/>
          <p:cNvSpPr>
            <a:spLocks noGrp="1"/>
          </p:cNvSpPr>
          <p:nvPr>
            <p:ph type="sldNum" sz="quarter" idx="12"/>
          </p:nvPr>
        </p:nvSpPr>
        <p:spPr>
          <a:xfrm>
            <a:off x="8956900" y="5037663"/>
            <a:ext cx="551167" cy="279400"/>
          </a:xfrm>
        </p:spPr>
        <p:txBody>
          <a:bodyPr/>
          <a:lstStyle/>
          <a:p>
            <a:fld id="{9B860B36-7ACC-407B-88F3-A5DDB1D7AAC4}" type="slidenum">
              <a:rPr lang="es-CO" smtClean="0"/>
              <a:t>‹Nº›</a:t>
            </a:fld>
            <a:endParaRPr lang="es-CO"/>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43891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D2A648E8-9BF4-44A2-90CF-B90860271BF6}" type="datetimeFigureOut">
              <a:rPr lang="es-CO" smtClean="0"/>
              <a:t>01/12/2023</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9B860B36-7ACC-407B-88F3-A5DDB1D7AAC4}" type="slidenum">
              <a:rPr lang="es-CO" smtClean="0"/>
              <a:t>‹Nº›</a:t>
            </a:fld>
            <a:endParaRPr lang="es-CO"/>
          </a:p>
        </p:txBody>
      </p:sp>
    </p:spTree>
    <p:extLst>
      <p:ext uri="{BB962C8B-B14F-4D97-AF65-F5344CB8AC3E}">
        <p14:creationId xmlns:p14="http://schemas.microsoft.com/office/powerpoint/2010/main" val="2588865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2A648E8-9BF4-44A2-90CF-B90860271BF6}" type="datetimeFigureOut">
              <a:rPr lang="es-CO" smtClean="0"/>
              <a:t>01/12/2023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B860B36-7ACC-407B-88F3-A5DDB1D7AAC4}" type="slidenum">
              <a:rPr lang="es-CO" smtClean="0"/>
              <a:t>‹Nº›</a:t>
            </a:fld>
            <a:endParaRPr lang="es-CO"/>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793123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2A648E8-9BF4-44A2-90CF-B90860271BF6}" type="datetimeFigureOut">
              <a:rPr lang="es-CO" smtClean="0"/>
              <a:t>01/12/2023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B860B36-7ACC-407B-88F3-A5DDB1D7AAC4}" type="slidenum">
              <a:rPr lang="es-CO" smtClean="0"/>
              <a:t>‹Nº›</a:t>
            </a:fld>
            <a:endParaRPr lang="es-CO"/>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150836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2A648E8-9BF4-44A2-90CF-B90860271BF6}" type="datetimeFigureOut">
              <a:rPr lang="es-CO" smtClean="0"/>
              <a:t>01/12/2023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B860B36-7ACC-407B-88F3-A5DDB1D7AAC4}" type="slidenum">
              <a:rPr lang="es-CO" smtClean="0"/>
              <a:t>‹Nº›</a:t>
            </a:fld>
            <a:endParaRPr lang="es-CO"/>
          </a:p>
        </p:txBody>
      </p:sp>
    </p:spTree>
    <p:extLst>
      <p:ext uri="{BB962C8B-B14F-4D97-AF65-F5344CB8AC3E}">
        <p14:creationId xmlns:p14="http://schemas.microsoft.com/office/powerpoint/2010/main" val="41388526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2A648E8-9BF4-44A2-90CF-B90860271BF6}" type="datetimeFigureOut">
              <a:rPr lang="es-CO" smtClean="0"/>
              <a:t>01/12/2023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B860B36-7ACC-407B-88F3-A5DDB1D7AAC4}" type="slidenum">
              <a:rPr lang="es-CO" smtClean="0"/>
              <a:t>‹Nº›</a:t>
            </a:fld>
            <a:endParaRPr lang="es-CO"/>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39975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a:t>Haga clic para modificar el estilo de título del patrón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2A648E8-9BF4-44A2-90CF-B90860271BF6}" type="datetimeFigureOut">
              <a:rPr lang="es-CO" smtClean="0"/>
              <a:t>01/12/2023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B860B36-7ACC-407B-88F3-A5DDB1D7AAC4}" type="slidenum">
              <a:rPr lang="es-CO" smtClean="0"/>
              <a:t>‹Nº›</a:t>
            </a:fld>
            <a:endParaRPr lang="es-CO"/>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03319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2A648E8-9BF4-44A2-90CF-B90860271BF6}" type="datetimeFigureOut">
              <a:rPr lang="es-CO" smtClean="0"/>
              <a:t>01/12/2023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B860B36-7ACC-407B-88F3-A5DDB1D7AAC4}" type="slidenum">
              <a:rPr lang="es-CO" smtClean="0"/>
              <a:t>‹Nº›</a:t>
            </a:fld>
            <a:endParaRPr lang="es-CO"/>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330477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2A648E8-9BF4-44A2-90CF-B90860271BF6}" type="datetimeFigureOut">
              <a:rPr lang="es-CO" smtClean="0"/>
              <a:t>01/12/2023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B860B36-7ACC-407B-88F3-A5DDB1D7AAC4}" type="slidenum">
              <a:rPr lang="es-CO" smtClean="0"/>
              <a:t>‹Nº›</a:t>
            </a:fld>
            <a:endParaRPr lang="es-CO"/>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721069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2A648E8-9BF4-44A2-90CF-B90860271BF6}" type="datetimeFigureOut">
              <a:rPr lang="es-CO" smtClean="0"/>
              <a:t>01/12/2023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B860B36-7ACC-407B-88F3-A5DDB1D7AAC4}" type="slidenum">
              <a:rPr lang="es-CO" smtClean="0"/>
              <a:t>‹Nº›</a:t>
            </a:fld>
            <a:endParaRPr lang="es-CO"/>
          </a:p>
        </p:txBody>
      </p:sp>
    </p:spTree>
    <p:extLst>
      <p:ext uri="{BB962C8B-B14F-4D97-AF65-F5344CB8AC3E}">
        <p14:creationId xmlns:p14="http://schemas.microsoft.com/office/powerpoint/2010/main" val="3932470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2A648E8-9BF4-44A2-90CF-B90860271BF6}" type="datetimeFigureOut">
              <a:rPr lang="es-CO" smtClean="0"/>
              <a:t>01/12/2023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B860B36-7ACC-407B-88F3-A5DDB1D7AAC4}" type="slidenum">
              <a:rPr lang="es-CO" smtClean="0"/>
              <a:t>‹Nº›</a:t>
            </a:fld>
            <a:endParaRPr lang="es-CO"/>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05738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2A648E8-9BF4-44A2-90CF-B90860271BF6}" type="datetimeFigureOut">
              <a:rPr lang="es-CO" smtClean="0"/>
              <a:t>01/12/2023</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9B860B36-7ACC-407B-88F3-A5DDB1D7AAC4}" type="slidenum">
              <a:rPr lang="es-CO" smtClean="0"/>
              <a:t>‹Nº›</a:t>
            </a:fld>
            <a:endParaRPr lang="es-CO"/>
          </a:p>
        </p:txBody>
      </p:sp>
    </p:spTree>
    <p:extLst>
      <p:ext uri="{BB962C8B-B14F-4D97-AF65-F5344CB8AC3E}">
        <p14:creationId xmlns:p14="http://schemas.microsoft.com/office/powerpoint/2010/main" val="2154646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D2A648E8-9BF4-44A2-90CF-B90860271BF6}" type="datetimeFigureOut">
              <a:rPr lang="es-CO" smtClean="0"/>
              <a:t>01/12/2023</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9B860B36-7ACC-407B-88F3-A5DDB1D7AAC4}" type="slidenum">
              <a:rPr lang="es-CO" smtClean="0"/>
              <a:t>‹Nº›</a:t>
            </a:fld>
            <a:endParaRPr lang="es-CO"/>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50521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D2A648E8-9BF4-44A2-90CF-B90860271BF6}" type="datetimeFigureOut">
              <a:rPr lang="es-CO" smtClean="0"/>
              <a:t>01/12/2023</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9B860B36-7ACC-407B-88F3-A5DDB1D7AAC4}" type="slidenum">
              <a:rPr lang="es-CO" smtClean="0"/>
              <a:t>‹Nº›</a:t>
            </a:fld>
            <a:endParaRPr lang="es-CO"/>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50676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A648E8-9BF4-44A2-90CF-B90860271BF6}" type="datetimeFigureOut">
              <a:rPr lang="es-CO" smtClean="0"/>
              <a:t>01/12/2023</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9B860B36-7ACC-407B-88F3-A5DDB1D7AAC4}" type="slidenum">
              <a:rPr lang="es-CO" smtClean="0"/>
              <a:t>‹Nº›</a:t>
            </a:fld>
            <a:endParaRPr lang="es-CO"/>
          </a:p>
        </p:txBody>
      </p:sp>
    </p:spTree>
    <p:extLst>
      <p:ext uri="{BB962C8B-B14F-4D97-AF65-F5344CB8AC3E}">
        <p14:creationId xmlns:p14="http://schemas.microsoft.com/office/powerpoint/2010/main" val="564505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D2A648E8-9BF4-44A2-90CF-B90860271BF6}" type="datetimeFigureOut">
              <a:rPr lang="es-CO" smtClean="0"/>
              <a:t>01/12/2023</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9B860B36-7ACC-407B-88F3-A5DDB1D7AAC4}" type="slidenum">
              <a:rPr lang="es-CO" smtClean="0"/>
              <a:t>‹Nº›</a:t>
            </a:fld>
            <a:endParaRPr lang="es-CO"/>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5130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D2A648E8-9BF4-44A2-90CF-B90860271BF6}" type="datetimeFigureOut">
              <a:rPr lang="es-CO" smtClean="0"/>
              <a:t>01/12/2023</a:t>
            </a:fld>
            <a:endParaRPr lang="es-CO"/>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B860B36-7ACC-407B-88F3-A5DDB1D7AAC4}" type="slidenum">
              <a:rPr lang="es-CO" smtClean="0"/>
              <a:t>‹Nº›</a:t>
            </a:fld>
            <a:endParaRPr lang="es-CO"/>
          </a:p>
        </p:txBody>
      </p:sp>
    </p:spTree>
    <p:extLst>
      <p:ext uri="{BB962C8B-B14F-4D97-AF65-F5344CB8AC3E}">
        <p14:creationId xmlns:p14="http://schemas.microsoft.com/office/powerpoint/2010/main" val="1130554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5.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alphaModFix amt="25000"/>
            <a:lum/>
          </a:blip>
          <a:srcRect/>
          <a:stretch>
            <a:fillRect/>
          </a:stretch>
        </a:blipFill>
        <a:effectLst/>
      </p:bgPr>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2A648E8-9BF4-44A2-90CF-B90860271BF6}" type="datetimeFigureOut">
              <a:rPr lang="es-CO" smtClean="0"/>
              <a:t>01/12/2023</a:t>
            </a:fld>
            <a:endParaRPr lang="es-CO"/>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CO"/>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B860B36-7ACC-407B-88F3-A5DDB1D7AAC4}" type="slidenum">
              <a:rPr lang="es-CO" smtClean="0"/>
              <a:t>‹Nº›</a:t>
            </a:fld>
            <a:endParaRPr lang="es-CO"/>
          </a:p>
        </p:txBody>
      </p:sp>
    </p:spTree>
    <p:extLst>
      <p:ext uri="{BB962C8B-B14F-4D97-AF65-F5344CB8AC3E}">
        <p14:creationId xmlns:p14="http://schemas.microsoft.com/office/powerpoint/2010/main" val="2357043993"/>
      </p:ext>
    </p:extLst>
  </p:cSld>
  <p:clrMap bg1="lt1" tx1="dk1" bg2="lt2" tx2="dk2" accent1="accent1" accent2="accent2" accent3="accent3" accent4="accent4" accent5="accent5" accent6="accent6" hlink="hlink" folHlink="folHlink"/>
  <p:sldLayoutIdLst>
    <p:sldLayoutId id="2147484414" r:id="rId1"/>
    <p:sldLayoutId id="2147484415" r:id="rId2"/>
    <p:sldLayoutId id="2147484416" r:id="rId3"/>
    <p:sldLayoutId id="2147484417" r:id="rId4"/>
    <p:sldLayoutId id="2147484418" r:id="rId5"/>
    <p:sldLayoutId id="2147484419" r:id="rId6"/>
    <p:sldLayoutId id="2147484420" r:id="rId7"/>
    <p:sldLayoutId id="2147484421" r:id="rId8"/>
    <p:sldLayoutId id="2147484422" r:id="rId9"/>
    <p:sldLayoutId id="2147484423" r:id="rId10"/>
    <p:sldLayoutId id="2147484424" r:id="rId11"/>
    <p:sldLayoutId id="2147484425" r:id="rId12"/>
    <p:sldLayoutId id="2147484426" r:id="rId13"/>
    <p:sldLayoutId id="2147484427" r:id="rId14"/>
    <p:sldLayoutId id="2147484428" r:id="rId15"/>
    <p:sldLayoutId id="2147484429" r:id="rId16"/>
    <p:sldLayoutId id="2147484430"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11.png"/><Relationship Id="rId7" Type="http://schemas.openxmlformats.org/officeDocument/2006/relationships/diagramLayout" Target="../diagrams/layout1.xml"/><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diagramData" Target="../diagrams/data1.xml"/><Relationship Id="rId5" Type="http://schemas.openxmlformats.org/officeDocument/2006/relationships/image" Target="../media/image8.png"/><Relationship Id="rId10" Type="http://schemas.microsoft.com/office/2007/relationships/diagramDrawing" Target="../diagrams/drawing1.xml"/><Relationship Id="rId4" Type="http://schemas.openxmlformats.org/officeDocument/2006/relationships/image" Target="../media/image9.png"/><Relationship Id="rId9" Type="http://schemas.openxmlformats.org/officeDocument/2006/relationships/diagramColors" Target="../diagrams/colors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8.png"/><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8.pn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8.png"/><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8.png"/><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8.png"/><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8.png"/><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21.pn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8.png"/><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8.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11.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24.pn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23.png"/><Relationship Id="rId5" Type="http://schemas.openxmlformats.org/officeDocument/2006/relationships/image" Target="../media/image8.png"/><Relationship Id="rId4" Type="http://schemas.openxmlformats.org/officeDocument/2006/relationships/image" Target="../media/image9.png"/></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26.pn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8.png"/><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9.png"/></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7.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9.png"/></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7.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8.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A99EB7D0-F0D1-4AF7-A2C0-7AAE2C187F78}"/>
              </a:ext>
            </a:extLst>
          </p:cNvPr>
          <p:cNvPicPr>
            <a:picLocks noChangeAspect="1"/>
          </p:cNvPicPr>
          <p:nvPr/>
        </p:nvPicPr>
        <p:blipFill>
          <a:blip r:embed="rId2"/>
          <a:stretch>
            <a:fillRect/>
          </a:stretch>
        </p:blipFill>
        <p:spPr>
          <a:xfrm>
            <a:off x="0" y="5555811"/>
            <a:ext cx="1974333" cy="1302188"/>
          </a:xfrm>
          <a:prstGeom prst="rect">
            <a:avLst/>
          </a:prstGeom>
        </p:spPr>
      </p:pic>
      <p:pic>
        <p:nvPicPr>
          <p:cNvPr id="5" name="Imagen 4">
            <a:extLst>
              <a:ext uri="{FF2B5EF4-FFF2-40B4-BE49-F238E27FC236}">
                <a16:creationId xmlns:a16="http://schemas.microsoft.com/office/drawing/2014/main" id="{ADA3C122-155B-46FA-A31C-2BD9006ABB44}"/>
              </a:ext>
            </a:extLst>
          </p:cNvPr>
          <p:cNvPicPr>
            <a:picLocks noChangeAspect="1"/>
          </p:cNvPicPr>
          <p:nvPr/>
        </p:nvPicPr>
        <p:blipFill>
          <a:blip r:embed="rId3"/>
          <a:stretch>
            <a:fillRect/>
          </a:stretch>
        </p:blipFill>
        <p:spPr>
          <a:xfrm>
            <a:off x="9063977" y="5672102"/>
            <a:ext cx="3128023" cy="1185898"/>
          </a:xfrm>
          <a:prstGeom prst="rect">
            <a:avLst/>
          </a:prstGeom>
        </p:spPr>
      </p:pic>
      <p:sp>
        <p:nvSpPr>
          <p:cNvPr id="2" name="Título 1">
            <a:extLst>
              <a:ext uri="{FF2B5EF4-FFF2-40B4-BE49-F238E27FC236}">
                <a16:creationId xmlns:a16="http://schemas.microsoft.com/office/drawing/2014/main" id="{4943E972-A490-4F5E-95D1-DD71F785A448}"/>
              </a:ext>
            </a:extLst>
          </p:cNvPr>
          <p:cNvSpPr>
            <a:spLocks noGrp="1"/>
          </p:cNvSpPr>
          <p:nvPr>
            <p:ph type="ctrTitle"/>
          </p:nvPr>
        </p:nvSpPr>
        <p:spPr>
          <a:xfrm>
            <a:off x="881884" y="689317"/>
            <a:ext cx="10346362" cy="4982785"/>
          </a:xfrm>
        </p:spPr>
        <p:txBody>
          <a:bodyPr>
            <a:noAutofit/>
          </a:bodyPr>
          <a:lstStyle/>
          <a:p>
            <a:r>
              <a:rPr lang="es-ES" sz="4400" b="1" dirty="0">
                <a:ln>
                  <a:solidFill>
                    <a:sysClr val="windowText" lastClr="000000"/>
                  </a:solidFill>
                </a:ln>
              </a:rPr>
              <a:t>Especialización en Gerencia del Talento Humano</a:t>
            </a:r>
            <a:br>
              <a:rPr lang="es-ES" sz="4400" b="1" dirty="0">
                <a:ln>
                  <a:solidFill>
                    <a:sysClr val="windowText" lastClr="000000"/>
                  </a:solidFill>
                </a:ln>
              </a:rPr>
            </a:br>
            <a:br>
              <a:rPr lang="es-ES" sz="4400" b="1" dirty="0">
                <a:ln>
                  <a:solidFill>
                    <a:sysClr val="windowText" lastClr="000000"/>
                  </a:solidFill>
                </a:ln>
              </a:rPr>
            </a:br>
            <a:r>
              <a:rPr lang="es-ES" sz="4400" b="1" dirty="0">
                <a:ln>
                  <a:solidFill>
                    <a:sysClr val="windowText" lastClr="000000"/>
                  </a:solidFill>
                </a:ln>
              </a:rPr>
              <a:t>Universidad de Nariño</a:t>
            </a:r>
            <a:br>
              <a:rPr lang="es-ES" sz="4400" b="1" dirty="0">
                <a:ln>
                  <a:solidFill>
                    <a:sysClr val="windowText" lastClr="000000"/>
                  </a:solidFill>
                </a:ln>
              </a:rPr>
            </a:br>
            <a:br>
              <a:rPr lang="es-ES" sz="4400" b="1" dirty="0">
                <a:ln>
                  <a:solidFill>
                    <a:sysClr val="windowText" lastClr="000000"/>
                  </a:solidFill>
                </a:ln>
              </a:rPr>
            </a:br>
            <a:r>
              <a:rPr lang="es-ES" sz="4400" b="1" dirty="0">
                <a:ln>
                  <a:solidFill>
                    <a:sysClr val="windowText" lastClr="000000"/>
                  </a:solidFill>
                </a:ln>
              </a:rPr>
              <a:t>Universidad de Bogotá Jorge Tadeo Lozano</a:t>
            </a:r>
            <a:endParaRPr lang="es-CO" sz="4400" b="1" dirty="0">
              <a:ln>
                <a:solidFill>
                  <a:sysClr val="windowText" lastClr="000000"/>
                </a:solidFill>
              </a:ln>
            </a:endParaRPr>
          </a:p>
        </p:txBody>
      </p:sp>
      <p:pic>
        <p:nvPicPr>
          <p:cNvPr id="6150" name="Picture 6">
            <a:extLst>
              <a:ext uri="{FF2B5EF4-FFF2-40B4-BE49-F238E27FC236}">
                <a16:creationId xmlns:a16="http://schemas.microsoft.com/office/drawing/2014/main" id="{7029AE80-89EF-4824-BD55-D7E918BB5B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Bandera de San Juan de Pasto - Wikipedia, la enciclopedia libre">
            <a:extLst>
              <a:ext uri="{FF2B5EF4-FFF2-40B4-BE49-F238E27FC236}">
                <a16:creationId xmlns:a16="http://schemas.microsoft.com/office/drawing/2014/main" id="{ECAA68FD-C53F-4FD2-A18E-55C8F168662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545602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657226"/>
            <a:ext cx="9733512" cy="720000"/>
          </a:xfrm>
        </p:spPr>
        <p:txBody>
          <a:bodyPr>
            <a:normAutofit fontScale="90000"/>
          </a:bodyPr>
          <a:lstStyle/>
          <a:p>
            <a:r>
              <a:rPr lang="es-CO" b="1" dirty="0"/>
              <a:t>INFORMACIÓN DE LA EMPRESA</a:t>
            </a:r>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1229244" y="2014502"/>
            <a:ext cx="9733512" cy="3657600"/>
          </a:xfrm>
        </p:spPr>
        <p:txBody>
          <a:bodyPr>
            <a:normAutofit/>
          </a:bodyPr>
          <a:lstStyle/>
          <a:p>
            <a:pPr algn="just"/>
            <a:r>
              <a:rPr lang="es-CO" dirty="0"/>
              <a:t>•	Empresa: OR ING Software e Ingeniería.</a:t>
            </a:r>
          </a:p>
          <a:p>
            <a:pPr algn="just"/>
            <a:r>
              <a:rPr lang="es-CO" dirty="0"/>
              <a:t>•	Fecha Inicio: septiembre 2021</a:t>
            </a:r>
          </a:p>
          <a:p>
            <a:pPr algn="just"/>
            <a:r>
              <a:rPr lang="es-CO" dirty="0"/>
              <a:t>•	Sede: Valle del Guamuez – Putumayo</a:t>
            </a:r>
          </a:p>
          <a:p>
            <a:pPr algn="just"/>
            <a:r>
              <a:rPr lang="es-CO" dirty="0"/>
              <a:t>•	Representante Legal: Guillermo Arturo Rios Tonguino</a:t>
            </a:r>
          </a:p>
          <a:p>
            <a:pPr algn="just"/>
            <a:r>
              <a:rPr lang="es-CO" dirty="0"/>
              <a:t>•	</a:t>
            </a:r>
            <a:r>
              <a:rPr lang="es-CO" dirty="0" err="1"/>
              <a:t>Nit</a:t>
            </a:r>
            <a:r>
              <a:rPr lang="es-CO" dirty="0"/>
              <a:t>: 1085270756-7</a:t>
            </a:r>
          </a:p>
          <a:p>
            <a:pPr algn="just"/>
            <a:r>
              <a:rPr lang="es-CO" dirty="0"/>
              <a:t>•	Contactos: 3122665445</a:t>
            </a:r>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E349788E-308A-4353-887C-E9DF94E9548A}"/>
              </a:ext>
            </a:extLst>
          </p:cNvPr>
          <p:cNvPicPr>
            <a:picLocks noChangeAspect="1"/>
          </p:cNvPicPr>
          <p:nvPr/>
        </p:nvPicPr>
        <p:blipFill>
          <a:blip r:embed="rId5"/>
          <a:stretch>
            <a:fillRect/>
          </a:stretch>
        </p:blipFill>
        <p:spPr>
          <a:xfrm>
            <a:off x="0" y="5555811"/>
            <a:ext cx="1974333" cy="1302188"/>
          </a:xfrm>
          <a:prstGeom prst="rect">
            <a:avLst/>
          </a:prstGeom>
        </p:spPr>
      </p:pic>
    </p:spTree>
    <p:extLst>
      <p:ext uri="{BB962C8B-B14F-4D97-AF65-F5344CB8AC3E}">
        <p14:creationId xmlns:p14="http://schemas.microsoft.com/office/powerpoint/2010/main" val="2458971453"/>
      </p:ext>
    </p:extLst>
  </p:cSld>
  <p:clrMapOvr>
    <a:masterClrMapping/>
  </p:clrMapOvr>
  <mc:AlternateContent xmlns:mc="http://schemas.openxmlformats.org/markup-compatibility/2006" xmlns:p14="http://schemas.microsoft.com/office/powerpoint/2010/main">
    <mc:Choice Requires="p14">
      <p:transition spd="slow" p14:dur="2000">
        <p:cover/>
      </p:transition>
    </mc:Choice>
    <mc:Fallback xmlns="">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1000"/>
                            </p:stCondLst>
                            <p:childTnLst>
                              <p:par>
                                <p:cTn id="9" presetID="16" presetClass="entr" presetSubtype="21" fill="hold" grpId="0" nodeType="afterEffect">
                                  <p:stCondLst>
                                    <p:cond delay="50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barn(inVertical)">
                                      <p:cBhvr>
                                        <p:cTn id="11" dur="500"/>
                                        <p:tgtEl>
                                          <p:spTgt spid="12">
                                            <p:txEl>
                                              <p:pRg st="0" end="0"/>
                                            </p:txEl>
                                          </p:spTgt>
                                        </p:tgtEl>
                                      </p:cBhvr>
                                    </p:animEffect>
                                  </p:childTnLst>
                                </p:cTn>
                              </p:par>
                            </p:childTnLst>
                          </p:cTn>
                        </p:par>
                        <p:par>
                          <p:cTn id="12" fill="hold">
                            <p:stCondLst>
                              <p:cond delay="2000"/>
                            </p:stCondLst>
                            <p:childTnLst>
                              <p:par>
                                <p:cTn id="13" presetID="16" presetClass="entr" presetSubtype="21" fill="hold" grpId="0" nodeType="afterEffect">
                                  <p:stCondLst>
                                    <p:cond delay="500"/>
                                  </p:stCondLst>
                                  <p:childTnLst>
                                    <p:set>
                                      <p:cBhvr>
                                        <p:cTn id="14" dur="1" fill="hold">
                                          <p:stCondLst>
                                            <p:cond delay="0"/>
                                          </p:stCondLst>
                                        </p:cTn>
                                        <p:tgtEl>
                                          <p:spTgt spid="12">
                                            <p:txEl>
                                              <p:pRg st="1" end="1"/>
                                            </p:txEl>
                                          </p:spTgt>
                                        </p:tgtEl>
                                        <p:attrNameLst>
                                          <p:attrName>style.visibility</p:attrName>
                                        </p:attrNameLst>
                                      </p:cBhvr>
                                      <p:to>
                                        <p:strVal val="visible"/>
                                      </p:to>
                                    </p:set>
                                    <p:animEffect transition="in" filter="barn(inVertical)">
                                      <p:cBhvr>
                                        <p:cTn id="15" dur="500"/>
                                        <p:tgtEl>
                                          <p:spTgt spid="12">
                                            <p:txEl>
                                              <p:pRg st="1" end="1"/>
                                            </p:txEl>
                                          </p:spTgt>
                                        </p:tgtEl>
                                      </p:cBhvr>
                                    </p:animEffect>
                                  </p:childTnLst>
                                </p:cTn>
                              </p:par>
                            </p:childTnLst>
                          </p:cTn>
                        </p:par>
                        <p:par>
                          <p:cTn id="16" fill="hold">
                            <p:stCondLst>
                              <p:cond delay="3000"/>
                            </p:stCondLst>
                            <p:childTnLst>
                              <p:par>
                                <p:cTn id="17" presetID="16" presetClass="entr" presetSubtype="21" fill="hold" grpId="0" nodeType="afterEffect">
                                  <p:stCondLst>
                                    <p:cond delay="500"/>
                                  </p:stCondLst>
                                  <p:childTnLst>
                                    <p:set>
                                      <p:cBhvr>
                                        <p:cTn id="18" dur="1" fill="hold">
                                          <p:stCondLst>
                                            <p:cond delay="0"/>
                                          </p:stCondLst>
                                        </p:cTn>
                                        <p:tgtEl>
                                          <p:spTgt spid="12">
                                            <p:txEl>
                                              <p:pRg st="2" end="2"/>
                                            </p:txEl>
                                          </p:spTgt>
                                        </p:tgtEl>
                                        <p:attrNameLst>
                                          <p:attrName>style.visibility</p:attrName>
                                        </p:attrNameLst>
                                      </p:cBhvr>
                                      <p:to>
                                        <p:strVal val="visible"/>
                                      </p:to>
                                    </p:set>
                                    <p:animEffect transition="in" filter="barn(inVertical)">
                                      <p:cBhvr>
                                        <p:cTn id="19" dur="500"/>
                                        <p:tgtEl>
                                          <p:spTgt spid="12">
                                            <p:txEl>
                                              <p:pRg st="2" end="2"/>
                                            </p:txEl>
                                          </p:spTgt>
                                        </p:tgtEl>
                                      </p:cBhvr>
                                    </p:animEffect>
                                  </p:childTnLst>
                                </p:cTn>
                              </p:par>
                            </p:childTnLst>
                          </p:cTn>
                        </p:par>
                        <p:par>
                          <p:cTn id="20" fill="hold">
                            <p:stCondLst>
                              <p:cond delay="4000"/>
                            </p:stCondLst>
                            <p:childTnLst>
                              <p:par>
                                <p:cTn id="21" presetID="16" presetClass="entr" presetSubtype="21" fill="hold" grpId="0" nodeType="afterEffect">
                                  <p:stCondLst>
                                    <p:cond delay="500"/>
                                  </p:stCondLst>
                                  <p:childTnLst>
                                    <p:set>
                                      <p:cBhvr>
                                        <p:cTn id="22" dur="1" fill="hold">
                                          <p:stCondLst>
                                            <p:cond delay="0"/>
                                          </p:stCondLst>
                                        </p:cTn>
                                        <p:tgtEl>
                                          <p:spTgt spid="12">
                                            <p:txEl>
                                              <p:pRg st="3" end="3"/>
                                            </p:txEl>
                                          </p:spTgt>
                                        </p:tgtEl>
                                        <p:attrNameLst>
                                          <p:attrName>style.visibility</p:attrName>
                                        </p:attrNameLst>
                                      </p:cBhvr>
                                      <p:to>
                                        <p:strVal val="visible"/>
                                      </p:to>
                                    </p:set>
                                    <p:animEffect transition="in" filter="barn(inVertical)">
                                      <p:cBhvr>
                                        <p:cTn id="23" dur="500"/>
                                        <p:tgtEl>
                                          <p:spTgt spid="12">
                                            <p:txEl>
                                              <p:pRg st="3" end="3"/>
                                            </p:txEl>
                                          </p:spTgt>
                                        </p:tgtEl>
                                      </p:cBhvr>
                                    </p:animEffect>
                                  </p:childTnLst>
                                </p:cTn>
                              </p:par>
                            </p:childTnLst>
                          </p:cTn>
                        </p:par>
                        <p:par>
                          <p:cTn id="24" fill="hold">
                            <p:stCondLst>
                              <p:cond delay="5000"/>
                            </p:stCondLst>
                            <p:childTnLst>
                              <p:par>
                                <p:cTn id="25" presetID="16" presetClass="entr" presetSubtype="21" fill="hold" grpId="0" nodeType="afterEffect">
                                  <p:stCondLst>
                                    <p:cond delay="500"/>
                                  </p:stCondLst>
                                  <p:childTnLst>
                                    <p:set>
                                      <p:cBhvr>
                                        <p:cTn id="26" dur="1" fill="hold">
                                          <p:stCondLst>
                                            <p:cond delay="0"/>
                                          </p:stCondLst>
                                        </p:cTn>
                                        <p:tgtEl>
                                          <p:spTgt spid="12">
                                            <p:txEl>
                                              <p:pRg st="4" end="4"/>
                                            </p:txEl>
                                          </p:spTgt>
                                        </p:tgtEl>
                                        <p:attrNameLst>
                                          <p:attrName>style.visibility</p:attrName>
                                        </p:attrNameLst>
                                      </p:cBhvr>
                                      <p:to>
                                        <p:strVal val="visible"/>
                                      </p:to>
                                    </p:set>
                                    <p:animEffect transition="in" filter="barn(inVertical)">
                                      <p:cBhvr>
                                        <p:cTn id="27" dur="500"/>
                                        <p:tgtEl>
                                          <p:spTgt spid="12">
                                            <p:txEl>
                                              <p:pRg st="4" end="4"/>
                                            </p:txEl>
                                          </p:spTgt>
                                        </p:tgtEl>
                                      </p:cBhvr>
                                    </p:animEffect>
                                  </p:childTnLst>
                                </p:cTn>
                              </p:par>
                            </p:childTnLst>
                          </p:cTn>
                        </p:par>
                        <p:par>
                          <p:cTn id="28" fill="hold">
                            <p:stCondLst>
                              <p:cond delay="6000"/>
                            </p:stCondLst>
                            <p:childTnLst>
                              <p:par>
                                <p:cTn id="29" presetID="16" presetClass="entr" presetSubtype="21" fill="hold" grpId="0" nodeType="afterEffect">
                                  <p:stCondLst>
                                    <p:cond delay="500"/>
                                  </p:stCondLst>
                                  <p:childTnLst>
                                    <p:set>
                                      <p:cBhvr>
                                        <p:cTn id="30" dur="1" fill="hold">
                                          <p:stCondLst>
                                            <p:cond delay="0"/>
                                          </p:stCondLst>
                                        </p:cTn>
                                        <p:tgtEl>
                                          <p:spTgt spid="12">
                                            <p:txEl>
                                              <p:pRg st="5" end="5"/>
                                            </p:txEl>
                                          </p:spTgt>
                                        </p:tgtEl>
                                        <p:attrNameLst>
                                          <p:attrName>style.visibility</p:attrName>
                                        </p:attrNameLst>
                                      </p:cBhvr>
                                      <p:to>
                                        <p:strVal val="visible"/>
                                      </p:to>
                                    </p:set>
                                    <p:animEffect transition="in" filter="barn(inVertical)">
                                      <p:cBhvr>
                                        <p:cTn id="31" dur="500"/>
                                        <p:tgtEl>
                                          <p:spTgt spid="1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657226"/>
            <a:ext cx="9733512" cy="720000"/>
          </a:xfrm>
        </p:spPr>
        <p:txBody>
          <a:bodyPr>
            <a:normAutofit fontScale="90000"/>
          </a:bodyPr>
          <a:lstStyle/>
          <a:p>
            <a:r>
              <a:rPr lang="es-CO" b="1" dirty="0"/>
              <a:t>ESTRUCTURA ORGANIZACIONAL</a:t>
            </a:r>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E349788E-308A-4353-887C-E9DF94E9548A}"/>
              </a:ext>
            </a:extLst>
          </p:cNvPr>
          <p:cNvPicPr>
            <a:picLocks noChangeAspect="1"/>
          </p:cNvPicPr>
          <p:nvPr/>
        </p:nvPicPr>
        <p:blipFill>
          <a:blip r:embed="rId5"/>
          <a:stretch>
            <a:fillRect/>
          </a:stretch>
        </p:blipFill>
        <p:spPr>
          <a:xfrm>
            <a:off x="0" y="5555811"/>
            <a:ext cx="1974333" cy="1302188"/>
          </a:xfrm>
          <a:prstGeom prst="rect">
            <a:avLst/>
          </a:prstGeom>
        </p:spPr>
      </p:pic>
      <p:graphicFrame>
        <p:nvGraphicFramePr>
          <p:cNvPr id="10" name="Diagrama 9">
            <a:extLst>
              <a:ext uri="{FF2B5EF4-FFF2-40B4-BE49-F238E27FC236}">
                <a16:creationId xmlns:a16="http://schemas.microsoft.com/office/drawing/2014/main" id="{558FF1DE-3912-4A09-9ACB-54FBC1BA5E9B}"/>
              </a:ext>
            </a:extLst>
          </p:cNvPr>
          <p:cNvGraphicFramePr/>
          <p:nvPr>
            <p:extLst>
              <p:ext uri="{D42A27DB-BD31-4B8C-83A1-F6EECF244321}">
                <p14:modId xmlns:p14="http://schemas.microsoft.com/office/powerpoint/2010/main" val="950115837"/>
              </p:ext>
            </p:extLst>
          </p:nvPr>
        </p:nvGraphicFramePr>
        <p:xfrm>
          <a:off x="1456338" y="1465146"/>
          <a:ext cx="9279322" cy="409066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2" name="Título 10">
            <a:extLst>
              <a:ext uri="{FF2B5EF4-FFF2-40B4-BE49-F238E27FC236}">
                <a16:creationId xmlns:a16="http://schemas.microsoft.com/office/drawing/2014/main" id="{99448A0F-680C-4CDB-8318-3762AD021CCC}"/>
              </a:ext>
            </a:extLst>
          </p:cNvPr>
          <p:cNvSpPr txBox="1">
            <a:spLocks/>
          </p:cNvSpPr>
          <p:nvPr/>
        </p:nvSpPr>
        <p:spPr>
          <a:xfrm>
            <a:off x="4689729" y="5674924"/>
            <a:ext cx="2812541" cy="236329"/>
          </a:xfrm>
          <a:prstGeom prst="rect">
            <a:avLst/>
          </a:prstGeom>
          <a:effectLst/>
        </p:spPr>
        <p:txBody>
          <a:bodyPr vert="horz" lIns="91440" tIns="45720" rIns="91440" bIns="45720" numCol="1" rtlCol="0" anchor="b">
            <a:noAutofit/>
          </a:bodyPr>
          <a:lstStyle>
            <a:lvl1pPr algn="ctr" defTabSz="457200" rtl="0" eaLnBrk="1" latinLnBrk="0" hangingPunct="1">
              <a:spcBef>
                <a:spcPct val="0"/>
              </a:spcBef>
              <a:buNone/>
              <a:defRPr sz="4400" b="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1200" b="1" dirty="0">
                <a:solidFill>
                  <a:srgbClr val="0070C0"/>
                </a:solidFill>
              </a:rPr>
              <a:t>Fuente: Archivos de la microempresa</a:t>
            </a:r>
            <a:endParaRPr lang="es-CO" sz="1200" b="1" dirty="0">
              <a:solidFill>
                <a:srgbClr val="0070C0"/>
              </a:solidFill>
            </a:endParaRPr>
          </a:p>
        </p:txBody>
      </p:sp>
    </p:spTree>
    <p:extLst>
      <p:ext uri="{BB962C8B-B14F-4D97-AF65-F5344CB8AC3E}">
        <p14:creationId xmlns:p14="http://schemas.microsoft.com/office/powerpoint/2010/main" val="2518748453"/>
      </p:ext>
    </p:extLst>
  </p:cSld>
  <p:clrMapOvr>
    <a:masterClrMapping/>
  </p:clrMapOvr>
  <mc:AlternateContent xmlns:mc="http://schemas.openxmlformats.org/markup-compatibility/2006" xmlns:p14="http://schemas.microsoft.com/office/powerpoint/2010/main">
    <mc:Choice Requires="p14">
      <p:transition spd="slow" p14:dur="2000">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4" fill="hold" grpId="0" nodeType="afterEffect">
                                  <p:stCondLst>
                                    <p:cond delay="100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1000" fill="hold"/>
                                        <p:tgtEl>
                                          <p:spTgt spid="10"/>
                                        </p:tgtEl>
                                        <p:attrNameLst>
                                          <p:attrName>ppt_x</p:attrName>
                                        </p:attrNameLst>
                                      </p:cBhvr>
                                      <p:tavLst>
                                        <p:tav tm="0">
                                          <p:val>
                                            <p:strVal val="#ppt_x"/>
                                          </p:val>
                                        </p:tav>
                                        <p:tav tm="100000">
                                          <p:val>
                                            <p:strVal val="#ppt_x"/>
                                          </p:val>
                                        </p:tav>
                                      </p:tavLst>
                                    </p:anim>
                                    <p:anim calcmode="lin" valueType="num">
                                      <p:cBhvr additive="base">
                                        <p:cTn id="14" dur="1000" fill="hold"/>
                                        <p:tgtEl>
                                          <p:spTgt spid="10"/>
                                        </p:tgtEl>
                                        <p:attrNameLst>
                                          <p:attrName>ppt_y</p:attrName>
                                        </p:attrNameLst>
                                      </p:cBhvr>
                                      <p:tavLst>
                                        <p:tav tm="0">
                                          <p:val>
                                            <p:strVal val="1+#ppt_h/2"/>
                                          </p:val>
                                        </p:tav>
                                        <p:tav tm="100000">
                                          <p:val>
                                            <p:strVal val="#ppt_y"/>
                                          </p:val>
                                        </p:tav>
                                      </p:tavLst>
                                    </p:anim>
                                  </p:childTnLst>
                                </p:cTn>
                              </p:par>
                            </p:childTnLst>
                          </p:cTn>
                        </p:par>
                        <p:par>
                          <p:cTn id="15" fill="hold">
                            <p:stCondLst>
                              <p:cond delay="3500"/>
                            </p:stCondLst>
                            <p:childTnLst>
                              <p:par>
                                <p:cTn id="16" presetID="1" presetClass="entr" presetSubtype="0" fill="hold" grpId="0" nodeType="afterEffect">
                                  <p:stCondLst>
                                    <p:cond delay="500"/>
                                  </p:stCondLst>
                                  <p:childTnLst>
                                    <p:set>
                                      <p:cBhvr>
                                        <p:cTn id="17" dur="1" fill="hold">
                                          <p:stCondLst>
                                            <p:cond delay="499"/>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0" grpId="0">
        <p:bldAsOne/>
      </p:bldGraphic>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657226"/>
            <a:ext cx="9733512" cy="720000"/>
          </a:xfrm>
        </p:spPr>
        <p:txBody>
          <a:bodyPr>
            <a:normAutofit fontScale="90000"/>
          </a:bodyPr>
          <a:lstStyle/>
          <a:p>
            <a:r>
              <a:rPr lang="es-CO" b="1" dirty="0"/>
              <a:t>EQUIPOS DE TRABAJO</a:t>
            </a:r>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E349788E-308A-4353-887C-E9DF94E9548A}"/>
              </a:ext>
            </a:extLst>
          </p:cNvPr>
          <p:cNvPicPr>
            <a:picLocks noChangeAspect="1"/>
          </p:cNvPicPr>
          <p:nvPr/>
        </p:nvPicPr>
        <p:blipFill>
          <a:blip r:embed="rId5"/>
          <a:stretch>
            <a:fillRect/>
          </a:stretch>
        </p:blipFill>
        <p:spPr>
          <a:xfrm>
            <a:off x="0" y="5555811"/>
            <a:ext cx="1974333" cy="1302188"/>
          </a:xfrm>
          <a:prstGeom prst="rect">
            <a:avLst/>
          </a:prstGeom>
        </p:spPr>
      </p:pic>
      <p:sp>
        <p:nvSpPr>
          <p:cNvPr id="12" name="Título 10">
            <a:extLst>
              <a:ext uri="{FF2B5EF4-FFF2-40B4-BE49-F238E27FC236}">
                <a16:creationId xmlns:a16="http://schemas.microsoft.com/office/drawing/2014/main" id="{99448A0F-680C-4CDB-8318-3762AD021CCC}"/>
              </a:ext>
            </a:extLst>
          </p:cNvPr>
          <p:cNvSpPr txBox="1">
            <a:spLocks/>
          </p:cNvSpPr>
          <p:nvPr/>
        </p:nvSpPr>
        <p:spPr>
          <a:xfrm>
            <a:off x="4689729" y="5674924"/>
            <a:ext cx="2812541" cy="236329"/>
          </a:xfrm>
          <a:prstGeom prst="rect">
            <a:avLst/>
          </a:prstGeom>
          <a:effectLst/>
        </p:spPr>
        <p:txBody>
          <a:bodyPr vert="horz" lIns="91440" tIns="45720" rIns="91440" bIns="45720" numCol="1" rtlCol="0" anchor="b">
            <a:noAutofit/>
          </a:bodyPr>
          <a:lstStyle>
            <a:lvl1pPr algn="ctr" defTabSz="457200" rtl="0" eaLnBrk="1" latinLnBrk="0" hangingPunct="1">
              <a:spcBef>
                <a:spcPct val="0"/>
              </a:spcBef>
              <a:buNone/>
              <a:defRPr sz="4400" b="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1200" b="1" dirty="0">
                <a:solidFill>
                  <a:srgbClr val="0070C0"/>
                </a:solidFill>
              </a:rPr>
              <a:t>Fuente: Archivos de la microempresa</a:t>
            </a:r>
            <a:endParaRPr lang="es-CO" sz="1200" b="1" dirty="0">
              <a:solidFill>
                <a:srgbClr val="0070C0"/>
              </a:solidFill>
            </a:endParaRPr>
          </a:p>
        </p:txBody>
      </p:sp>
      <p:graphicFrame>
        <p:nvGraphicFramePr>
          <p:cNvPr id="2" name="Tabla 1">
            <a:extLst>
              <a:ext uri="{FF2B5EF4-FFF2-40B4-BE49-F238E27FC236}">
                <a16:creationId xmlns:a16="http://schemas.microsoft.com/office/drawing/2014/main" id="{C90CC524-0213-41B9-A30F-79DBF0EA44A7}"/>
              </a:ext>
            </a:extLst>
          </p:cNvPr>
          <p:cNvGraphicFramePr>
            <a:graphicFrameLocks noGrp="1"/>
          </p:cNvGraphicFramePr>
          <p:nvPr>
            <p:extLst>
              <p:ext uri="{D42A27DB-BD31-4B8C-83A1-F6EECF244321}">
                <p14:modId xmlns:p14="http://schemas.microsoft.com/office/powerpoint/2010/main" val="1481617008"/>
              </p:ext>
            </p:extLst>
          </p:nvPr>
        </p:nvGraphicFramePr>
        <p:xfrm>
          <a:off x="1062692" y="1398068"/>
          <a:ext cx="9900064" cy="4274032"/>
        </p:xfrm>
        <a:graphic>
          <a:graphicData uri="http://schemas.openxmlformats.org/drawingml/2006/table">
            <a:tbl>
              <a:tblPr firstRow="1" firstCol="1" bandRow="1">
                <a:tableStyleId>{5C22544A-7EE6-4342-B048-85BDC9FD1C3A}</a:tableStyleId>
              </a:tblPr>
              <a:tblGrid>
                <a:gridCol w="4950032">
                  <a:extLst>
                    <a:ext uri="{9D8B030D-6E8A-4147-A177-3AD203B41FA5}">
                      <a16:colId xmlns:a16="http://schemas.microsoft.com/office/drawing/2014/main" val="2466294552"/>
                    </a:ext>
                  </a:extLst>
                </a:gridCol>
                <a:gridCol w="4950032">
                  <a:extLst>
                    <a:ext uri="{9D8B030D-6E8A-4147-A177-3AD203B41FA5}">
                      <a16:colId xmlns:a16="http://schemas.microsoft.com/office/drawing/2014/main" val="3960462592"/>
                    </a:ext>
                  </a:extLst>
                </a:gridCol>
              </a:tblGrid>
              <a:tr h="328771">
                <a:tc>
                  <a:txBody>
                    <a:bodyPr/>
                    <a:lstStyle/>
                    <a:p>
                      <a:pPr>
                        <a:spcAft>
                          <a:spcPts val="0"/>
                        </a:spcAft>
                      </a:pPr>
                      <a:r>
                        <a:rPr lang="es-CO" sz="2000">
                          <a:effectLst/>
                        </a:rPr>
                        <a:t>Equipo de Trabajo o Área</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CO" sz="2000">
                          <a:effectLst/>
                        </a:rPr>
                        <a:t>Cargos</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40691148"/>
                  </a:ext>
                </a:extLst>
              </a:tr>
              <a:tr h="1315087">
                <a:tc>
                  <a:txBody>
                    <a:bodyPr/>
                    <a:lstStyle/>
                    <a:p>
                      <a:pPr>
                        <a:spcAft>
                          <a:spcPts val="0"/>
                        </a:spcAft>
                      </a:pPr>
                      <a:r>
                        <a:rPr lang="es-CO" sz="2000" dirty="0">
                          <a:effectLst/>
                        </a:rPr>
                        <a:t>Programación sector Público</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spcAft>
                          <a:spcPts val="0"/>
                        </a:spcAft>
                        <a:buFont typeface="Symbol" panose="05050102010706020507" pitchFamily="18" charset="2"/>
                        <a:buChar char=""/>
                      </a:pPr>
                      <a:r>
                        <a:rPr lang="es-CO" sz="2000">
                          <a:effectLst/>
                        </a:rPr>
                        <a:t>Programador 1</a:t>
                      </a:r>
                      <a:endParaRPr lang="es-ES" sz="2000">
                        <a:effectLst/>
                      </a:endParaRPr>
                    </a:p>
                    <a:p>
                      <a:pPr marL="342900" lvl="0" indent="-342900">
                        <a:spcAft>
                          <a:spcPts val="0"/>
                        </a:spcAft>
                        <a:buFont typeface="Symbol" panose="05050102010706020507" pitchFamily="18" charset="2"/>
                        <a:buChar char=""/>
                      </a:pPr>
                      <a:r>
                        <a:rPr lang="es-CO" sz="2000">
                          <a:effectLst/>
                        </a:rPr>
                        <a:t>Diseñador</a:t>
                      </a:r>
                      <a:endParaRPr lang="es-ES" sz="2000">
                        <a:effectLst/>
                      </a:endParaRPr>
                    </a:p>
                    <a:p>
                      <a:pPr marL="342900" lvl="0" indent="-342900">
                        <a:spcAft>
                          <a:spcPts val="0"/>
                        </a:spcAft>
                        <a:buFont typeface="Symbol" panose="05050102010706020507" pitchFamily="18" charset="2"/>
                        <a:buChar char=""/>
                      </a:pPr>
                      <a:r>
                        <a:rPr lang="es-CO" sz="2000">
                          <a:effectLst/>
                        </a:rPr>
                        <a:t>Evaluador</a:t>
                      </a:r>
                      <a:endParaRPr lang="es-ES" sz="2000">
                        <a:effectLst/>
                      </a:endParaRPr>
                    </a:p>
                    <a:p>
                      <a:pPr marL="342900" lvl="0" indent="-342900">
                        <a:spcAft>
                          <a:spcPts val="0"/>
                        </a:spcAft>
                        <a:buFont typeface="Symbol" panose="05050102010706020507" pitchFamily="18" charset="2"/>
                        <a:buChar char=""/>
                      </a:pPr>
                      <a:r>
                        <a:rPr lang="es-CO" sz="2000">
                          <a:effectLst/>
                        </a:rPr>
                        <a:t>Auxiliar Externo</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41607118"/>
                  </a:ext>
                </a:extLst>
              </a:tr>
              <a:tr h="1315087">
                <a:tc>
                  <a:txBody>
                    <a:bodyPr/>
                    <a:lstStyle/>
                    <a:p>
                      <a:pPr>
                        <a:spcAft>
                          <a:spcPts val="0"/>
                        </a:spcAft>
                      </a:pPr>
                      <a:r>
                        <a:rPr lang="es-CO" sz="2000">
                          <a:effectLst/>
                        </a:rPr>
                        <a:t>Programación sector Privado</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spcAft>
                          <a:spcPts val="0"/>
                        </a:spcAft>
                        <a:buFont typeface="Symbol" panose="05050102010706020507" pitchFamily="18" charset="2"/>
                        <a:buChar char=""/>
                      </a:pPr>
                      <a:r>
                        <a:rPr lang="es-CO" sz="2000">
                          <a:effectLst/>
                        </a:rPr>
                        <a:t>Programador 2</a:t>
                      </a:r>
                      <a:endParaRPr lang="es-ES" sz="2000">
                        <a:effectLst/>
                      </a:endParaRPr>
                    </a:p>
                    <a:p>
                      <a:pPr marL="342900" lvl="0" indent="-342900">
                        <a:spcAft>
                          <a:spcPts val="0"/>
                        </a:spcAft>
                        <a:buFont typeface="Symbol" panose="05050102010706020507" pitchFamily="18" charset="2"/>
                        <a:buChar char=""/>
                      </a:pPr>
                      <a:r>
                        <a:rPr lang="es-CO" sz="2000">
                          <a:effectLst/>
                        </a:rPr>
                        <a:t>Diseñador</a:t>
                      </a:r>
                      <a:endParaRPr lang="es-ES" sz="2000">
                        <a:effectLst/>
                      </a:endParaRPr>
                    </a:p>
                    <a:p>
                      <a:pPr marL="342900" lvl="0" indent="-342900">
                        <a:spcAft>
                          <a:spcPts val="0"/>
                        </a:spcAft>
                        <a:buFont typeface="Symbol" panose="05050102010706020507" pitchFamily="18" charset="2"/>
                        <a:buChar char=""/>
                      </a:pPr>
                      <a:r>
                        <a:rPr lang="es-CO" sz="2000">
                          <a:effectLst/>
                        </a:rPr>
                        <a:t>Evaluador</a:t>
                      </a:r>
                      <a:endParaRPr lang="es-ES" sz="2000">
                        <a:effectLst/>
                      </a:endParaRPr>
                    </a:p>
                    <a:p>
                      <a:pPr marL="342900" lvl="0" indent="-342900">
                        <a:spcAft>
                          <a:spcPts val="0"/>
                        </a:spcAft>
                        <a:buFont typeface="Symbol" panose="05050102010706020507" pitchFamily="18" charset="2"/>
                        <a:buChar char=""/>
                      </a:pPr>
                      <a:r>
                        <a:rPr lang="es-CO" sz="2000">
                          <a:effectLst/>
                        </a:rPr>
                        <a:t>Auxiliar Externo</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63893062"/>
                  </a:ext>
                </a:extLst>
              </a:tr>
              <a:tr h="1315087">
                <a:tc>
                  <a:txBody>
                    <a:bodyPr/>
                    <a:lstStyle/>
                    <a:p>
                      <a:pPr>
                        <a:spcAft>
                          <a:spcPts val="0"/>
                        </a:spcAft>
                      </a:pPr>
                      <a:r>
                        <a:rPr lang="es-CO" sz="2000" dirty="0">
                          <a:effectLst/>
                        </a:rPr>
                        <a:t>Mantenimiento general</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spcAft>
                          <a:spcPts val="0"/>
                        </a:spcAft>
                        <a:buFont typeface="Symbol" panose="05050102010706020507" pitchFamily="18" charset="2"/>
                        <a:buChar char=""/>
                      </a:pPr>
                      <a:r>
                        <a:rPr lang="es-CO" sz="2000" dirty="0">
                          <a:effectLst/>
                        </a:rPr>
                        <a:t>Programador 1 </a:t>
                      </a:r>
                      <a:endParaRPr lang="es-ES" sz="2000" dirty="0">
                        <a:effectLst/>
                      </a:endParaRPr>
                    </a:p>
                    <a:p>
                      <a:pPr marL="342900" lvl="0" indent="-342900">
                        <a:spcAft>
                          <a:spcPts val="0"/>
                        </a:spcAft>
                        <a:buFont typeface="Symbol" panose="05050102010706020507" pitchFamily="18" charset="2"/>
                        <a:buChar char=""/>
                      </a:pPr>
                      <a:r>
                        <a:rPr lang="es-CO" sz="2000" dirty="0">
                          <a:effectLst/>
                        </a:rPr>
                        <a:t>Programador 2</a:t>
                      </a:r>
                      <a:endParaRPr lang="es-ES" sz="2000" dirty="0">
                        <a:effectLst/>
                      </a:endParaRPr>
                    </a:p>
                    <a:p>
                      <a:pPr marL="342900" lvl="0" indent="-342900">
                        <a:spcAft>
                          <a:spcPts val="0"/>
                        </a:spcAft>
                        <a:buFont typeface="Symbol" panose="05050102010706020507" pitchFamily="18" charset="2"/>
                        <a:buChar char=""/>
                      </a:pPr>
                      <a:r>
                        <a:rPr lang="es-CO" sz="2000" dirty="0">
                          <a:effectLst/>
                        </a:rPr>
                        <a:t>Auxiliar Externo</a:t>
                      </a:r>
                      <a:endParaRPr lang="es-ES" sz="2000" dirty="0">
                        <a:effectLst/>
                      </a:endParaRPr>
                    </a:p>
                    <a:p>
                      <a:pPr marL="342900" lvl="0" indent="-342900">
                        <a:spcAft>
                          <a:spcPts val="0"/>
                        </a:spcAft>
                        <a:buFont typeface="Symbol" panose="05050102010706020507" pitchFamily="18" charset="2"/>
                        <a:buChar char=""/>
                      </a:pPr>
                      <a:r>
                        <a:rPr lang="es-CO" sz="2000" dirty="0">
                          <a:effectLst/>
                        </a:rPr>
                        <a:t>Auxiliar Externo</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33277039"/>
                  </a:ext>
                </a:extLst>
              </a:tr>
            </a:tbl>
          </a:graphicData>
        </a:graphic>
      </p:graphicFrame>
    </p:spTree>
    <p:extLst>
      <p:ext uri="{BB962C8B-B14F-4D97-AF65-F5344CB8AC3E}">
        <p14:creationId xmlns:p14="http://schemas.microsoft.com/office/powerpoint/2010/main" val="2749896859"/>
      </p:ext>
    </p:extLst>
  </p:cSld>
  <p:clrMapOvr>
    <a:masterClrMapping/>
  </p:clrMapOvr>
  <mc:AlternateContent xmlns:mc="http://schemas.openxmlformats.org/markup-compatibility/2006">
    <mc:Choice xmlns:p14="http://schemas.microsoft.com/office/powerpoint/2010/main" Requires="p14">
      <p:transition spd="slow" p14:dur="2000">
        <p14:fla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14" presetClass="entr" presetSubtype="10" fill="hold" nodeType="afterEffect">
                                  <p:stCondLst>
                                    <p:cond delay="50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par>
                          <p:cTn id="13" fill="hold">
                            <p:stCondLst>
                              <p:cond delay="2000"/>
                            </p:stCondLst>
                            <p:childTnLst>
                              <p:par>
                                <p:cTn id="14" presetID="16" presetClass="entr" presetSubtype="21" fill="hold" grpId="0" nodeType="afterEffect">
                                  <p:stCondLst>
                                    <p:cond delay="500"/>
                                  </p:stCondLst>
                                  <p:childTnLst>
                                    <p:set>
                                      <p:cBhvr>
                                        <p:cTn id="15" dur="1" fill="hold">
                                          <p:stCondLst>
                                            <p:cond delay="0"/>
                                          </p:stCondLst>
                                        </p:cTn>
                                        <p:tgtEl>
                                          <p:spTgt spid="12"/>
                                        </p:tgtEl>
                                        <p:attrNameLst>
                                          <p:attrName>style.visibility</p:attrName>
                                        </p:attrNameLst>
                                      </p:cBhvr>
                                      <p:to>
                                        <p:strVal val="visible"/>
                                      </p:to>
                                    </p:set>
                                    <p:animEffect transition="in" filter="barn(inVertical)">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657226"/>
            <a:ext cx="9733512" cy="720000"/>
          </a:xfrm>
        </p:spPr>
        <p:txBody>
          <a:bodyPr>
            <a:normAutofit fontScale="90000"/>
          </a:bodyPr>
          <a:lstStyle/>
          <a:p>
            <a:r>
              <a:rPr lang="es-CO" b="1" dirty="0"/>
              <a:t>¿QUIÉNES SOMOS?</a:t>
            </a:r>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1229244" y="2206081"/>
            <a:ext cx="9733512" cy="2897944"/>
          </a:xfrm>
        </p:spPr>
        <p:txBody>
          <a:bodyPr>
            <a:normAutofit/>
          </a:bodyPr>
          <a:lstStyle/>
          <a:p>
            <a:pPr algn="just"/>
            <a:r>
              <a:rPr lang="es-CO" dirty="0"/>
              <a:t>OR ING Software e Ingeniería somos un equipo comprometido en ofrecer soluciones en software a la medida, con estándares de calidad basados en la innovación y motivados por la pasión en la tecnología de nuestros colaboradores. Desde el 2021 funcionando en el suroccidente colombiano, somos reconocidos por nuestra innovación en soluciones para los clientes de esta región, enfocados en la constante actualización de desarrollo del software y tendencias tecnológicas de alta calidad.</a:t>
            </a:r>
            <a:endParaRPr lang="es-ES" dirty="0"/>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E349788E-308A-4353-887C-E9DF94E9548A}"/>
              </a:ext>
            </a:extLst>
          </p:cNvPr>
          <p:cNvPicPr>
            <a:picLocks noChangeAspect="1"/>
          </p:cNvPicPr>
          <p:nvPr/>
        </p:nvPicPr>
        <p:blipFill>
          <a:blip r:embed="rId5"/>
          <a:stretch>
            <a:fillRect/>
          </a:stretch>
        </p:blipFill>
        <p:spPr>
          <a:xfrm>
            <a:off x="0" y="5555811"/>
            <a:ext cx="1974333" cy="1302188"/>
          </a:xfrm>
          <a:prstGeom prst="rect">
            <a:avLst/>
          </a:prstGeom>
        </p:spPr>
      </p:pic>
    </p:spTree>
    <p:extLst>
      <p:ext uri="{BB962C8B-B14F-4D97-AF65-F5344CB8AC3E}">
        <p14:creationId xmlns:p14="http://schemas.microsoft.com/office/powerpoint/2010/main" val="18894664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499"/>
                                          </p:stCondLst>
                                        </p:cTn>
                                        <p:tgtEl>
                                          <p:spTgt spid="11"/>
                                        </p:tgtEl>
                                        <p:attrNameLst>
                                          <p:attrName>style.visibility</p:attrName>
                                        </p:attrNameLst>
                                      </p:cBhvr>
                                      <p:to>
                                        <p:strVal val="visible"/>
                                      </p:to>
                                    </p:set>
                                  </p:childTnLst>
                                </p:cTn>
                              </p:par>
                            </p:childTnLst>
                          </p:cTn>
                        </p:par>
                        <p:par>
                          <p:cTn id="7" fill="hold">
                            <p:stCondLst>
                              <p:cond delay="1000"/>
                            </p:stCondLst>
                            <p:childTnLst>
                              <p:par>
                                <p:cTn id="8" presetID="2" presetClass="entr" presetSubtype="4" fill="hold" grpId="0" nodeType="afterEffect">
                                  <p:stCondLst>
                                    <p:cond delay="500"/>
                                  </p:stCondLst>
                                  <p:childTnLst>
                                    <p:set>
                                      <p:cBhvr>
                                        <p:cTn id="9" dur="1" fill="hold">
                                          <p:stCondLst>
                                            <p:cond delay="0"/>
                                          </p:stCondLst>
                                        </p:cTn>
                                        <p:tgtEl>
                                          <p:spTgt spid="12">
                                            <p:txEl>
                                              <p:pRg st="0" end="0"/>
                                            </p:txEl>
                                          </p:spTgt>
                                        </p:tgtEl>
                                        <p:attrNameLst>
                                          <p:attrName>style.visibility</p:attrName>
                                        </p:attrNameLst>
                                      </p:cBhvr>
                                      <p:to>
                                        <p:strVal val="visible"/>
                                      </p:to>
                                    </p:set>
                                    <p:anim calcmode="lin" valueType="num">
                                      <p:cBhvr additive="base">
                                        <p:cTn id="10"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1"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657226"/>
            <a:ext cx="9733512" cy="720000"/>
          </a:xfrm>
        </p:spPr>
        <p:txBody>
          <a:bodyPr>
            <a:normAutofit fontScale="90000"/>
          </a:bodyPr>
          <a:lstStyle/>
          <a:p>
            <a:r>
              <a:rPr lang="es-CO" b="1" dirty="0"/>
              <a:t>MISIÓN</a:t>
            </a:r>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1229244" y="2247314"/>
            <a:ext cx="9733512" cy="2363372"/>
          </a:xfrm>
        </p:spPr>
        <p:txBody>
          <a:bodyPr>
            <a:normAutofit/>
          </a:bodyPr>
          <a:lstStyle/>
          <a:p>
            <a:pPr algn="just"/>
            <a:r>
              <a:rPr lang="es-CO" dirty="0"/>
              <a:t>OR ING Software e Ingeniería nace por la pasión en el desarrollo del software de calidad, y por brindar soluciones a la medida del cliente. Con nuestras soluciones de software es posible agilizar los procesos tecnológicos, brindando confiabilidad y seguridad de la información a través de procesos actualizados de programación con metodologías agiles y fáciles de usar.</a:t>
            </a:r>
            <a:endParaRPr lang="es-ES" dirty="0"/>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E349788E-308A-4353-887C-E9DF94E9548A}"/>
              </a:ext>
            </a:extLst>
          </p:cNvPr>
          <p:cNvPicPr>
            <a:picLocks noChangeAspect="1"/>
          </p:cNvPicPr>
          <p:nvPr/>
        </p:nvPicPr>
        <p:blipFill>
          <a:blip r:embed="rId5"/>
          <a:stretch>
            <a:fillRect/>
          </a:stretch>
        </p:blipFill>
        <p:spPr>
          <a:xfrm>
            <a:off x="0" y="5555811"/>
            <a:ext cx="1974333" cy="1302188"/>
          </a:xfrm>
          <a:prstGeom prst="rect">
            <a:avLst/>
          </a:prstGeom>
        </p:spPr>
      </p:pic>
    </p:spTree>
    <p:extLst>
      <p:ext uri="{BB962C8B-B14F-4D97-AF65-F5344CB8AC3E}">
        <p14:creationId xmlns:p14="http://schemas.microsoft.com/office/powerpoint/2010/main" val="1841451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500"/>
                                  </p:stCondLst>
                                  <p:childTnLst>
                                    <p:set>
                                      <p:cBhvr>
                                        <p:cTn id="12" dur="1" fill="hold">
                                          <p:stCondLst>
                                            <p:cond delay="499"/>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657226"/>
            <a:ext cx="9733512" cy="720000"/>
          </a:xfrm>
        </p:spPr>
        <p:txBody>
          <a:bodyPr>
            <a:normAutofit fontScale="90000"/>
          </a:bodyPr>
          <a:lstStyle/>
          <a:p>
            <a:r>
              <a:rPr lang="es-CO" b="1" dirty="0"/>
              <a:t>VISIÓN</a:t>
            </a:r>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1229244" y="2577905"/>
            <a:ext cx="9733512" cy="1702190"/>
          </a:xfrm>
        </p:spPr>
        <p:txBody>
          <a:bodyPr>
            <a:normAutofit/>
          </a:bodyPr>
          <a:lstStyle/>
          <a:p>
            <a:pPr algn="just"/>
            <a:r>
              <a:rPr lang="es-CO" dirty="0"/>
              <a:t>Ser en 2025 un proveedor reconocido en el suroccidente colombiano en el campo de soluciones de software a la medida de calidad e innovador, que represente la pasión de nuestros colaboradores por la tecnología actualizada.</a:t>
            </a:r>
            <a:endParaRPr lang="es-ES" dirty="0"/>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E349788E-308A-4353-887C-E9DF94E9548A}"/>
              </a:ext>
            </a:extLst>
          </p:cNvPr>
          <p:cNvPicPr>
            <a:picLocks noChangeAspect="1"/>
          </p:cNvPicPr>
          <p:nvPr/>
        </p:nvPicPr>
        <p:blipFill>
          <a:blip r:embed="rId5"/>
          <a:stretch>
            <a:fillRect/>
          </a:stretch>
        </p:blipFill>
        <p:spPr>
          <a:xfrm>
            <a:off x="0" y="5555811"/>
            <a:ext cx="1974333" cy="1302188"/>
          </a:xfrm>
          <a:prstGeom prst="rect">
            <a:avLst/>
          </a:prstGeom>
        </p:spPr>
      </p:pic>
    </p:spTree>
    <p:extLst>
      <p:ext uri="{BB962C8B-B14F-4D97-AF65-F5344CB8AC3E}">
        <p14:creationId xmlns:p14="http://schemas.microsoft.com/office/powerpoint/2010/main" val="34732598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1000"/>
                            </p:stCondLst>
                            <p:childTnLst>
                              <p:par>
                                <p:cTn id="9" presetID="16" presetClass="entr" presetSubtype="21" fill="hold" grpId="0" nodeType="afterEffect">
                                  <p:stCondLst>
                                    <p:cond delay="50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barn(inVertical)">
                                      <p:cBhvr>
                                        <p:cTn id="11"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657226"/>
            <a:ext cx="9733512" cy="720000"/>
          </a:xfrm>
        </p:spPr>
        <p:txBody>
          <a:bodyPr>
            <a:normAutofit fontScale="90000"/>
          </a:bodyPr>
          <a:lstStyle/>
          <a:p>
            <a:r>
              <a:rPr lang="es-CO" b="1" dirty="0"/>
              <a:t>VALORES CORPORATIVOS</a:t>
            </a:r>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1229244" y="1809792"/>
            <a:ext cx="9733512" cy="3746019"/>
          </a:xfrm>
        </p:spPr>
        <p:txBody>
          <a:bodyPr>
            <a:normAutofit/>
          </a:bodyPr>
          <a:lstStyle/>
          <a:p>
            <a:pPr marL="342900" lvl="0" indent="-342900">
              <a:buFont typeface="Arial" panose="020B0604020202020204" pitchFamily="34" charset="0"/>
              <a:buChar char="•"/>
            </a:pPr>
            <a:r>
              <a:rPr lang="es-CO" sz="3600" dirty="0"/>
              <a:t>Innovación</a:t>
            </a:r>
            <a:endParaRPr lang="es-ES" sz="3600" dirty="0"/>
          </a:p>
          <a:p>
            <a:pPr marL="342900" lvl="0" indent="-342900">
              <a:buFont typeface="Arial" panose="020B0604020202020204" pitchFamily="34" charset="0"/>
              <a:buChar char="•"/>
            </a:pPr>
            <a:r>
              <a:rPr lang="es-CO" sz="3600" dirty="0"/>
              <a:t>Trabajo en Equipo</a:t>
            </a:r>
            <a:endParaRPr lang="es-ES" sz="3600" dirty="0"/>
          </a:p>
          <a:p>
            <a:pPr marL="342900" lvl="0" indent="-342900">
              <a:buFont typeface="Arial" panose="020B0604020202020204" pitchFamily="34" charset="0"/>
              <a:buChar char="•"/>
            </a:pPr>
            <a:r>
              <a:rPr lang="es-CO" sz="3600" dirty="0"/>
              <a:t>Creatividad</a:t>
            </a:r>
            <a:endParaRPr lang="es-ES" sz="3600" dirty="0"/>
          </a:p>
          <a:p>
            <a:pPr marL="342900" lvl="0" indent="-342900">
              <a:buFont typeface="Arial" panose="020B0604020202020204" pitchFamily="34" charset="0"/>
              <a:buChar char="•"/>
            </a:pPr>
            <a:r>
              <a:rPr lang="es-CO" sz="3600" dirty="0"/>
              <a:t>Compromiso</a:t>
            </a:r>
            <a:endParaRPr lang="es-ES" sz="3600" dirty="0"/>
          </a:p>
          <a:p>
            <a:pPr marL="342900" lvl="0" indent="-342900">
              <a:buFont typeface="Arial" panose="020B0604020202020204" pitchFamily="34" charset="0"/>
              <a:buChar char="•"/>
            </a:pPr>
            <a:r>
              <a:rPr lang="es-CO" sz="3600" dirty="0"/>
              <a:t>Responsabilidad social y empresarial</a:t>
            </a:r>
            <a:endParaRPr lang="es-ES" sz="3600" dirty="0"/>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E349788E-308A-4353-887C-E9DF94E9548A}"/>
              </a:ext>
            </a:extLst>
          </p:cNvPr>
          <p:cNvPicPr>
            <a:picLocks noChangeAspect="1"/>
          </p:cNvPicPr>
          <p:nvPr/>
        </p:nvPicPr>
        <p:blipFill>
          <a:blip r:embed="rId5"/>
          <a:stretch>
            <a:fillRect/>
          </a:stretch>
        </p:blipFill>
        <p:spPr>
          <a:xfrm>
            <a:off x="0" y="5555811"/>
            <a:ext cx="1974333" cy="1302188"/>
          </a:xfrm>
          <a:prstGeom prst="rect">
            <a:avLst/>
          </a:prstGeom>
        </p:spPr>
      </p:pic>
    </p:spTree>
    <p:extLst>
      <p:ext uri="{BB962C8B-B14F-4D97-AF65-F5344CB8AC3E}">
        <p14:creationId xmlns:p14="http://schemas.microsoft.com/office/powerpoint/2010/main" val="14103384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1000"/>
                            </p:stCondLst>
                            <p:childTnLst>
                              <p:par>
                                <p:cTn id="9" presetID="2" presetClass="entr" presetSubtype="4" fill="hold" grpId="0" nodeType="afterEffect">
                                  <p:stCondLst>
                                    <p:cond delay="500"/>
                                  </p:stCondLst>
                                  <p:childTnLst>
                                    <p:set>
                                      <p:cBhvr>
                                        <p:cTn id="10" dur="1" fill="hold">
                                          <p:stCondLst>
                                            <p:cond delay="0"/>
                                          </p:stCondLst>
                                        </p:cTn>
                                        <p:tgtEl>
                                          <p:spTgt spid="12">
                                            <p:txEl>
                                              <p:pRg st="0" end="0"/>
                                            </p:txEl>
                                          </p:spTgt>
                                        </p:tgtEl>
                                        <p:attrNameLst>
                                          <p:attrName>style.visibility</p:attrName>
                                        </p:attrNameLst>
                                      </p:cBhvr>
                                      <p:to>
                                        <p:strVal val="visible"/>
                                      </p:to>
                                    </p:set>
                                    <p:anim calcmode="lin" valueType="num">
                                      <p:cBhvr additive="base">
                                        <p:cTn id="11"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2000"/>
                            </p:stCondLst>
                            <p:childTnLst>
                              <p:par>
                                <p:cTn id="14" presetID="2" presetClass="entr" presetSubtype="4" fill="hold" grpId="0" nodeType="afterEffect">
                                  <p:stCondLst>
                                    <p:cond delay="500"/>
                                  </p:stCondLst>
                                  <p:childTnLst>
                                    <p:set>
                                      <p:cBhvr>
                                        <p:cTn id="15" dur="1" fill="hold">
                                          <p:stCondLst>
                                            <p:cond delay="0"/>
                                          </p:stCondLst>
                                        </p:cTn>
                                        <p:tgtEl>
                                          <p:spTgt spid="12">
                                            <p:txEl>
                                              <p:pRg st="1" end="1"/>
                                            </p:txEl>
                                          </p:spTgt>
                                        </p:tgtEl>
                                        <p:attrNameLst>
                                          <p:attrName>style.visibility</p:attrName>
                                        </p:attrNameLst>
                                      </p:cBhvr>
                                      <p:to>
                                        <p:strVal val="visible"/>
                                      </p:to>
                                    </p:set>
                                    <p:anim calcmode="lin" valueType="num">
                                      <p:cBhvr additive="base">
                                        <p:cTn id="16"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grpId="0" nodeType="afterEffect">
                                  <p:stCondLst>
                                    <p:cond delay="500"/>
                                  </p:stCondLst>
                                  <p:childTnLst>
                                    <p:set>
                                      <p:cBhvr>
                                        <p:cTn id="20" dur="1" fill="hold">
                                          <p:stCondLst>
                                            <p:cond delay="0"/>
                                          </p:stCondLst>
                                        </p:cTn>
                                        <p:tgtEl>
                                          <p:spTgt spid="12">
                                            <p:txEl>
                                              <p:pRg st="2" end="2"/>
                                            </p:txEl>
                                          </p:spTgt>
                                        </p:tgtEl>
                                        <p:attrNameLst>
                                          <p:attrName>style.visibility</p:attrName>
                                        </p:attrNameLst>
                                      </p:cBhvr>
                                      <p:to>
                                        <p:strVal val="visible"/>
                                      </p:to>
                                    </p:set>
                                    <p:anim calcmode="lin" valueType="num">
                                      <p:cBhvr additive="base">
                                        <p:cTn id="21"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4000"/>
                            </p:stCondLst>
                            <p:childTnLst>
                              <p:par>
                                <p:cTn id="24" presetID="2" presetClass="entr" presetSubtype="4" fill="hold" grpId="0" nodeType="afterEffect">
                                  <p:stCondLst>
                                    <p:cond delay="500"/>
                                  </p:stCondLst>
                                  <p:childTnLst>
                                    <p:set>
                                      <p:cBhvr>
                                        <p:cTn id="25" dur="1" fill="hold">
                                          <p:stCondLst>
                                            <p:cond delay="0"/>
                                          </p:stCondLst>
                                        </p:cTn>
                                        <p:tgtEl>
                                          <p:spTgt spid="12">
                                            <p:txEl>
                                              <p:pRg st="3" end="3"/>
                                            </p:txEl>
                                          </p:spTgt>
                                        </p:tgtEl>
                                        <p:attrNameLst>
                                          <p:attrName>style.visibility</p:attrName>
                                        </p:attrNameLst>
                                      </p:cBhvr>
                                      <p:to>
                                        <p:strVal val="visible"/>
                                      </p:to>
                                    </p:set>
                                    <p:anim calcmode="lin" valueType="num">
                                      <p:cBhvr additive="base">
                                        <p:cTn id="26"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par>
                          <p:cTn id="28" fill="hold">
                            <p:stCondLst>
                              <p:cond delay="5000"/>
                            </p:stCondLst>
                            <p:childTnLst>
                              <p:par>
                                <p:cTn id="29" presetID="2" presetClass="entr" presetSubtype="4" fill="hold" grpId="0" nodeType="afterEffect">
                                  <p:stCondLst>
                                    <p:cond delay="500"/>
                                  </p:stCondLst>
                                  <p:childTnLst>
                                    <p:set>
                                      <p:cBhvr>
                                        <p:cTn id="30" dur="1" fill="hold">
                                          <p:stCondLst>
                                            <p:cond delay="0"/>
                                          </p:stCondLst>
                                        </p:cTn>
                                        <p:tgtEl>
                                          <p:spTgt spid="12">
                                            <p:txEl>
                                              <p:pRg st="4" end="4"/>
                                            </p:txEl>
                                          </p:spTgt>
                                        </p:tgtEl>
                                        <p:attrNameLst>
                                          <p:attrName>style.visibility</p:attrName>
                                        </p:attrNameLst>
                                      </p:cBhvr>
                                      <p:to>
                                        <p:strVal val="visible"/>
                                      </p:to>
                                    </p:set>
                                    <p:anim calcmode="lin" valueType="num">
                                      <p:cBhvr additive="base">
                                        <p:cTn id="31"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512528"/>
            <a:ext cx="9733512" cy="720000"/>
          </a:xfrm>
        </p:spPr>
        <p:txBody>
          <a:bodyPr>
            <a:normAutofit fontScale="90000"/>
          </a:bodyPr>
          <a:lstStyle/>
          <a:p>
            <a:r>
              <a:rPr lang="es-CO" b="1" dirty="0"/>
              <a:t>LEMAS INSTITUCIONALES</a:t>
            </a:r>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1229244" y="2453054"/>
            <a:ext cx="9733512" cy="1951892"/>
          </a:xfrm>
        </p:spPr>
        <p:txBody>
          <a:bodyPr>
            <a:normAutofit/>
          </a:bodyPr>
          <a:lstStyle/>
          <a:p>
            <a:pPr lvl="0" algn="just"/>
            <a:r>
              <a:rPr lang="es-ES" dirty="0"/>
              <a:t>En OR ING Software e Ingeniería el requisito especial para nuestros colaboradores es disfrutar y tener pasión por la programación, un buen desarrollo de software no es solo un algoritmo plano y frio, sino más bien se presenta cuando el programador coloca su genialidad en cada línea de código.</a:t>
            </a:r>
          </a:p>
          <a:p>
            <a:pPr lvl="0" algn="just"/>
            <a:endParaRPr lang="es-ES" dirty="0"/>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E349788E-308A-4353-887C-E9DF94E9548A}"/>
              </a:ext>
            </a:extLst>
          </p:cNvPr>
          <p:cNvPicPr>
            <a:picLocks noChangeAspect="1"/>
          </p:cNvPicPr>
          <p:nvPr/>
        </p:nvPicPr>
        <p:blipFill>
          <a:blip r:embed="rId5"/>
          <a:stretch>
            <a:fillRect/>
          </a:stretch>
        </p:blipFill>
        <p:spPr>
          <a:xfrm>
            <a:off x="0" y="5555811"/>
            <a:ext cx="1974333" cy="1302188"/>
          </a:xfrm>
          <a:prstGeom prst="rect">
            <a:avLst/>
          </a:prstGeom>
        </p:spPr>
      </p:pic>
    </p:spTree>
    <p:extLst>
      <p:ext uri="{BB962C8B-B14F-4D97-AF65-F5344CB8AC3E}">
        <p14:creationId xmlns:p14="http://schemas.microsoft.com/office/powerpoint/2010/main" val="42533486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499"/>
                                          </p:stCondLst>
                                        </p:cTn>
                                        <p:tgtEl>
                                          <p:spTgt spid="11"/>
                                        </p:tgtEl>
                                        <p:attrNameLst>
                                          <p:attrName>style.visibility</p:attrName>
                                        </p:attrNameLst>
                                      </p:cBhvr>
                                      <p:to>
                                        <p:strVal val="visible"/>
                                      </p:to>
                                    </p:set>
                                  </p:childTnLst>
                                </p:cTn>
                              </p:par>
                            </p:childTnLst>
                          </p:cTn>
                        </p:par>
                        <p:par>
                          <p:cTn id="7" fill="hold">
                            <p:stCondLst>
                              <p:cond delay="1000"/>
                            </p:stCondLst>
                            <p:childTnLst>
                              <p:par>
                                <p:cTn id="8" presetID="16" presetClass="entr" presetSubtype="21" fill="hold" grpId="0" nodeType="afterEffect">
                                  <p:stCondLst>
                                    <p:cond delay="500"/>
                                  </p:stCondLst>
                                  <p:childTnLst>
                                    <p:set>
                                      <p:cBhvr>
                                        <p:cTn id="9" dur="1" fill="hold">
                                          <p:stCondLst>
                                            <p:cond delay="0"/>
                                          </p:stCondLst>
                                        </p:cTn>
                                        <p:tgtEl>
                                          <p:spTgt spid="12">
                                            <p:txEl>
                                              <p:pRg st="0" end="0"/>
                                            </p:txEl>
                                          </p:spTgt>
                                        </p:tgtEl>
                                        <p:attrNameLst>
                                          <p:attrName>style.visibility</p:attrName>
                                        </p:attrNameLst>
                                      </p:cBhvr>
                                      <p:to>
                                        <p:strVal val="visible"/>
                                      </p:to>
                                    </p:set>
                                    <p:animEffect transition="in" filter="barn(inVertical)">
                                      <p:cBhvr>
                                        <p:cTn id="10"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2709000"/>
            <a:ext cx="9733512" cy="1440000"/>
          </a:xfrm>
        </p:spPr>
        <p:txBody>
          <a:bodyPr>
            <a:prstTxWarp prst="textPlain">
              <a:avLst/>
            </a:prstTxWarp>
            <a:normAutofit/>
          </a:bodyPr>
          <a:lstStyle/>
          <a:p>
            <a:r>
              <a:rPr lang="es-CO" b="1" dirty="0"/>
              <a:t>RESULTADOS</a:t>
            </a:r>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10" name="Imagen 9">
            <a:extLst>
              <a:ext uri="{FF2B5EF4-FFF2-40B4-BE49-F238E27FC236}">
                <a16:creationId xmlns:a16="http://schemas.microsoft.com/office/drawing/2014/main" id="{A61C4E0A-F9C7-422B-8482-F652E91494A7}"/>
              </a:ext>
            </a:extLst>
          </p:cNvPr>
          <p:cNvPicPr>
            <a:picLocks noChangeAspect="1"/>
          </p:cNvPicPr>
          <p:nvPr/>
        </p:nvPicPr>
        <p:blipFill>
          <a:blip r:embed="rId5"/>
          <a:stretch>
            <a:fillRect/>
          </a:stretch>
        </p:blipFill>
        <p:spPr>
          <a:xfrm>
            <a:off x="0" y="5555811"/>
            <a:ext cx="1974333" cy="1302188"/>
          </a:xfrm>
          <a:prstGeom prst="rect">
            <a:avLst/>
          </a:prstGeom>
        </p:spPr>
      </p:pic>
    </p:spTree>
    <p:extLst>
      <p:ext uri="{BB962C8B-B14F-4D97-AF65-F5344CB8AC3E}">
        <p14:creationId xmlns:p14="http://schemas.microsoft.com/office/powerpoint/2010/main" val="25677273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422031"/>
            <a:ext cx="9733512" cy="1455378"/>
          </a:xfrm>
        </p:spPr>
        <p:txBody>
          <a:bodyPr>
            <a:normAutofit/>
          </a:bodyPr>
          <a:lstStyle/>
          <a:p>
            <a:r>
              <a:rPr lang="es-ES" b="1" dirty="0">
                <a:effectLst/>
              </a:rPr>
              <a:t>Objetivo 1: Diagnóstico de las prácticas actuales de reclutamiento y selección</a:t>
            </a:r>
            <a:endParaRPr lang="es-CO" b="1" dirty="0"/>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1229244" y="2011679"/>
            <a:ext cx="9733512" cy="4834685"/>
          </a:xfrm>
        </p:spPr>
        <p:txBody>
          <a:bodyPr>
            <a:normAutofit fontScale="92500" lnSpcReduction="10000"/>
          </a:bodyPr>
          <a:lstStyle/>
          <a:p>
            <a:pPr algn="just"/>
            <a:r>
              <a:rPr lang="es-CO" b="1" dirty="0"/>
              <a:t>Entrevista. </a:t>
            </a:r>
          </a:p>
          <a:p>
            <a:pPr algn="just"/>
            <a:r>
              <a:rPr lang="es-ES" dirty="0"/>
              <a:t>El 17 de octubre de 2023 siendo las 10:30 a.m. se realiza la entrevista al señor Guillermo Arturo Rios, representante legal, quien a la vez realiza la gestión del talento humano.  La entrevista constó de 20 preguntas.</a:t>
            </a:r>
            <a:endParaRPr lang="es-CO" dirty="0"/>
          </a:p>
          <a:p>
            <a:pPr algn="just"/>
            <a:r>
              <a:rPr lang="es-CO" dirty="0"/>
              <a:t>Análisis de la entrevista</a:t>
            </a:r>
          </a:p>
          <a:p>
            <a:pPr marL="342900" indent="-342900">
              <a:buFont typeface="Arial" panose="020B0604020202020204" pitchFamily="34" charset="0"/>
              <a:buChar char="•"/>
            </a:pPr>
            <a:r>
              <a:rPr lang="es-CO" dirty="0"/>
              <a:t>Practicas de reclutamiento y selección.</a:t>
            </a:r>
          </a:p>
          <a:p>
            <a:pPr marL="342900" indent="-342900">
              <a:buFont typeface="Arial" panose="020B0604020202020204" pitchFamily="34" charset="0"/>
              <a:buChar char="•"/>
            </a:pPr>
            <a:r>
              <a:rPr lang="es-CO" dirty="0"/>
              <a:t>Cargos definidos.</a:t>
            </a:r>
          </a:p>
          <a:p>
            <a:pPr marL="342900" indent="-342900">
              <a:buFont typeface="Arial" panose="020B0604020202020204" pitchFamily="34" charset="0"/>
              <a:buChar char="•"/>
            </a:pPr>
            <a:r>
              <a:rPr lang="es-CO" dirty="0"/>
              <a:t>Prácticas de inducción.</a:t>
            </a:r>
          </a:p>
          <a:p>
            <a:pPr marL="342900" indent="-342900">
              <a:buFont typeface="Arial" panose="020B0604020202020204" pitchFamily="34" charset="0"/>
              <a:buChar char="•"/>
            </a:pPr>
            <a:r>
              <a:rPr lang="es-CO" dirty="0"/>
              <a:t>No cuenta con oficina de talento humano</a:t>
            </a:r>
          </a:p>
          <a:p>
            <a:pPr marL="342900" indent="-342900">
              <a:buFont typeface="Arial" panose="020B0604020202020204" pitchFamily="34" charset="0"/>
              <a:buChar char="•"/>
            </a:pPr>
            <a:r>
              <a:rPr lang="es-CO" dirty="0"/>
              <a:t>No está definido un SG-SST.</a:t>
            </a:r>
          </a:p>
          <a:p>
            <a:pPr marL="342900" indent="-342900">
              <a:buFont typeface="Arial" panose="020B0604020202020204" pitchFamily="34" charset="0"/>
              <a:buChar char="•"/>
            </a:pPr>
            <a:r>
              <a:rPr lang="es-CO" dirty="0"/>
              <a:t>Identifican beneficios para el talento humano.</a:t>
            </a:r>
          </a:p>
          <a:p>
            <a:pPr marL="342900" indent="-342900" algn="just">
              <a:buFont typeface="Arial" panose="020B0604020202020204" pitchFamily="34" charset="0"/>
              <a:buChar char="•"/>
            </a:pPr>
            <a:endParaRPr lang="es-CO" dirty="0"/>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70B80F1F-FFBD-4431-9118-97BD3A7C72D9}"/>
              </a:ext>
            </a:extLst>
          </p:cNvPr>
          <p:cNvPicPr>
            <a:picLocks noChangeAspect="1"/>
          </p:cNvPicPr>
          <p:nvPr/>
        </p:nvPicPr>
        <p:blipFill>
          <a:blip r:embed="rId5"/>
          <a:stretch>
            <a:fillRect/>
          </a:stretch>
        </p:blipFill>
        <p:spPr>
          <a:xfrm>
            <a:off x="0" y="5555811"/>
            <a:ext cx="1974333" cy="1302188"/>
          </a:xfrm>
          <a:prstGeom prst="rect">
            <a:avLst/>
          </a:prstGeom>
        </p:spPr>
      </p:pic>
    </p:spTree>
    <p:extLst>
      <p:ext uri="{BB962C8B-B14F-4D97-AF65-F5344CB8AC3E}">
        <p14:creationId xmlns:p14="http://schemas.microsoft.com/office/powerpoint/2010/main" val="35777534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fade">
                                      <p:cBhvr>
                                        <p:cTn id="13" dur="500"/>
                                        <p:tgtEl>
                                          <p:spTgt spid="12">
                                            <p:txEl>
                                              <p:pRg st="0" end="0"/>
                                            </p:txEl>
                                          </p:spTgt>
                                        </p:tgtEl>
                                      </p:cBhvr>
                                    </p:animEffect>
                                    <p:anim calcmode="lin" valueType="num">
                                      <p:cBhvr>
                                        <p:cTn id="1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15" dur="5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2">
                                            <p:txEl>
                                              <p:pRg st="1" end="1"/>
                                            </p:txEl>
                                          </p:spTgt>
                                        </p:tgtEl>
                                        <p:attrNameLst>
                                          <p:attrName>style.visibility</p:attrName>
                                        </p:attrNameLst>
                                      </p:cBhvr>
                                      <p:to>
                                        <p:strVal val="visible"/>
                                      </p:to>
                                    </p:set>
                                    <p:animEffect transition="in" filter="fade">
                                      <p:cBhvr>
                                        <p:cTn id="19" dur="500"/>
                                        <p:tgtEl>
                                          <p:spTgt spid="12">
                                            <p:txEl>
                                              <p:pRg st="1" end="1"/>
                                            </p:txEl>
                                          </p:spTgt>
                                        </p:tgtEl>
                                      </p:cBhvr>
                                    </p:animEffect>
                                    <p:anim calcmode="lin" valueType="num">
                                      <p:cBhvr>
                                        <p:cTn id="20"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p:cTn id="21" dur="500" fill="hold"/>
                                        <p:tgtEl>
                                          <p:spTgt spid="12">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2">
                                            <p:txEl>
                                              <p:pRg st="2" end="2"/>
                                            </p:txEl>
                                          </p:spTgt>
                                        </p:tgtEl>
                                        <p:attrNameLst>
                                          <p:attrName>style.visibility</p:attrName>
                                        </p:attrNameLst>
                                      </p:cBhvr>
                                      <p:to>
                                        <p:strVal val="visible"/>
                                      </p:to>
                                    </p:set>
                                    <p:animEffect transition="in" filter="fade">
                                      <p:cBhvr>
                                        <p:cTn id="25" dur="500"/>
                                        <p:tgtEl>
                                          <p:spTgt spid="12">
                                            <p:txEl>
                                              <p:pRg st="2" end="2"/>
                                            </p:txEl>
                                          </p:spTgt>
                                        </p:tgtEl>
                                      </p:cBhvr>
                                    </p:animEffect>
                                    <p:anim calcmode="lin" valueType="num">
                                      <p:cBhvr>
                                        <p:cTn id="26"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p:cTn id="27" dur="500" fill="hold"/>
                                        <p:tgtEl>
                                          <p:spTgt spid="12">
                                            <p:txEl>
                                              <p:pRg st="2" end="2"/>
                                            </p:txEl>
                                          </p:spTgt>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12">
                                            <p:txEl>
                                              <p:pRg st="3" end="3"/>
                                            </p:txEl>
                                          </p:spTgt>
                                        </p:tgtEl>
                                        <p:attrNameLst>
                                          <p:attrName>style.visibility</p:attrName>
                                        </p:attrNameLst>
                                      </p:cBhvr>
                                      <p:to>
                                        <p:strVal val="visible"/>
                                      </p:to>
                                    </p:set>
                                    <p:animEffect transition="in" filter="fade">
                                      <p:cBhvr>
                                        <p:cTn id="31" dur="500"/>
                                        <p:tgtEl>
                                          <p:spTgt spid="12">
                                            <p:txEl>
                                              <p:pRg st="3" end="3"/>
                                            </p:txEl>
                                          </p:spTgt>
                                        </p:tgtEl>
                                      </p:cBhvr>
                                    </p:animEffect>
                                    <p:anim calcmode="lin" valueType="num">
                                      <p:cBhvr>
                                        <p:cTn id="32"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p:cTn id="33" dur="500" fill="hold"/>
                                        <p:tgtEl>
                                          <p:spTgt spid="12">
                                            <p:txEl>
                                              <p:pRg st="3" end="3"/>
                                            </p:txEl>
                                          </p:spTgt>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12">
                                            <p:txEl>
                                              <p:pRg st="4" end="4"/>
                                            </p:txEl>
                                          </p:spTgt>
                                        </p:tgtEl>
                                        <p:attrNameLst>
                                          <p:attrName>style.visibility</p:attrName>
                                        </p:attrNameLst>
                                      </p:cBhvr>
                                      <p:to>
                                        <p:strVal val="visible"/>
                                      </p:to>
                                    </p:set>
                                    <p:animEffect transition="in" filter="fade">
                                      <p:cBhvr>
                                        <p:cTn id="37" dur="500"/>
                                        <p:tgtEl>
                                          <p:spTgt spid="12">
                                            <p:txEl>
                                              <p:pRg st="4" end="4"/>
                                            </p:txEl>
                                          </p:spTgt>
                                        </p:tgtEl>
                                      </p:cBhvr>
                                    </p:animEffect>
                                    <p:anim calcmode="lin" valueType="num">
                                      <p:cBhvr>
                                        <p:cTn id="38"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p:cTn id="39" dur="500" fill="hold"/>
                                        <p:tgtEl>
                                          <p:spTgt spid="12">
                                            <p:txEl>
                                              <p:pRg st="4" end="4"/>
                                            </p:txEl>
                                          </p:spTgt>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12">
                                            <p:txEl>
                                              <p:pRg st="5" end="5"/>
                                            </p:txEl>
                                          </p:spTgt>
                                        </p:tgtEl>
                                        <p:attrNameLst>
                                          <p:attrName>style.visibility</p:attrName>
                                        </p:attrNameLst>
                                      </p:cBhvr>
                                      <p:to>
                                        <p:strVal val="visible"/>
                                      </p:to>
                                    </p:set>
                                    <p:animEffect transition="in" filter="fade">
                                      <p:cBhvr>
                                        <p:cTn id="43" dur="500"/>
                                        <p:tgtEl>
                                          <p:spTgt spid="12">
                                            <p:txEl>
                                              <p:pRg st="5" end="5"/>
                                            </p:txEl>
                                          </p:spTgt>
                                        </p:tgtEl>
                                      </p:cBhvr>
                                    </p:animEffect>
                                    <p:anim calcmode="lin" valueType="num">
                                      <p:cBhvr>
                                        <p:cTn id="44" dur="500" fill="hold"/>
                                        <p:tgtEl>
                                          <p:spTgt spid="12">
                                            <p:txEl>
                                              <p:pRg st="5" end="5"/>
                                            </p:txEl>
                                          </p:spTgt>
                                        </p:tgtEl>
                                        <p:attrNameLst>
                                          <p:attrName>ppt_x</p:attrName>
                                        </p:attrNameLst>
                                      </p:cBhvr>
                                      <p:tavLst>
                                        <p:tav tm="0">
                                          <p:val>
                                            <p:strVal val="#ppt_x"/>
                                          </p:val>
                                        </p:tav>
                                        <p:tav tm="100000">
                                          <p:val>
                                            <p:strVal val="#ppt_x"/>
                                          </p:val>
                                        </p:tav>
                                      </p:tavLst>
                                    </p:anim>
                                    <p:anim calcmode="lin" valueType="num">
                                      <p:cBhvr>
                                        <p:cTn id="45" dur="500" fill="hold"/>
                                        <p:tgtEl>
                                          <p:spTgt spid="12">
                                            <p:txEl>
                                              <p:pRg st="5" end="5"/>
                                            </p:txEl>
                                          </p:spTgt>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42" presetClass="entr" presetSubtype="0" fill="hold" grpId="0" nodeType="afterEffect">
                                  <p:stCondLst>
                                    <p:cond delay="0"/>
                                  </p:stCondLst>
                                  <p:childTnLst>
                                    <p:set>
                                      <p:cBhvr>
                                        <p:cTn id="48" dur="1" fill="hold">
                                          <p:stCondLst>
                                            <p:cond delay="0"/>
                                          </p:stCondLst>
                                        </p:cTn>
                                        <p:tgtEl>
                                          <p:spTgt spid="12">
                                            <p:txEl>
                                              <p:pRg st="6" end="6"/>
                                            </p:txEl>
                                          </p:spTgt>
                                        </p:tgtEl>
                                        <p:attrNameLst>
                                          <p:attrName>style.visibility</p:attrName>
                                        </p:attrNameLst>
                                      </p:cBhvr>
                                      <p:to>
                                        <p:strVal val="visible"/>
                                      </p:to>
                                    </p:set>
                                    <p:animEffect transition="in" filter="fade">
                                      <p:cBhvr>
                                        <p:cTn id="49" dur="500"/>
                                        <p:tgtEl>
                                          <p:spTgt spid="12">
                                            <p:txEl>
                                              <p:pRg st="6" end="6"/>
                                            </p:txEl>
                                          </p:spTgt>
                                        </p:tgtEl>
                                      </p:cBhvr>
                                    </p:animEffect>
                                    <p:anim calcmode="lin" valueType="num">
                                      <p:cBhvr>
                                        <p:cTn id="50" dur="500" fill="hold"/>
                                        <p:tgtEl>
                                          <p:spTgt spid="12">
                                            <p:txEl>
                                              <p:pRg st="6" end="6"/>
                                            </p:txEl>
                                          </p:spTgt>
                                        </p:tgtEl>
                                        <p:attrNameLst>
                                          <p:attrName>ppt_x</p:attrName>
                                        </p:attrNameLst>
                                      </p:cBhvr>
                                      <p:tavLst>
                                        <p:tav tm="0">
                                          <p:val>
                                            <p:strVal val="#ppt_x"/>
                                          </p:val>
                                        </p:tav>
                                        <p:tav tm="100000">
                                          <p:val>
                                            <p:strVal val="#ppt_x"/>
                                          </p:val>
                                        </p:tav>
                                      </p:tavLst>
                                    </p:anim>
                                    <p:anim calcmode="lin" valueType="num">
                                      <p:cBhvr>
                                        <p:cTn id="51" dur="500" fill="hold"/>
                                        <p:tgtEl>
                                          <p:spTgt spid="12">
                                            <p:txEl>
                                              <p:pRg st="6" end="6"/>
                                            </p:txEl>
                                          </p:spTgt>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42" presetClass="entr" presetSubtype="0" fill="hold" grpId="0" nodeType="afterEffect">
                                  <p:stCondLst>
                                    <p:cond delay="0"/>
                                  </p:stCondLst>
                                  <p:childTnLst>
                                    <p:set>
                                      <p:cBhvr>
                                        <p:cTn id="54" dur="1" fill="hold">
                                          <p:stCondLst>
                                            <p:cond delay="0"/>
                                          </p:stCondLst>
                                        </p:cTn>
                                        <p:tgtEl>
                                          <p:spTgt spid="12">
                                            <p:txEl>
                                              <p:pRg st="7" end="7"/>
                                            </p:txEl>
                                          </p:spTgt>
                                        </p:tgtEl>
                                        <p:attrNameLst>
                                          <p:attrName>style.visibility</p:attrName>
                                        </p:attrNameLst>
                                      </p:cBhvr>
                                      <p:to>
                                        <p:strVal val="visible"/>
                                      </p:to>
                                    </p:set>
                                    <p:animEffect transition="in" filter="fade">
                                      <p:cBhvr>
                                        <p:cTn id="55" dur="500"/>
                                        <p:tgtEl>
                                          <p:spTgt spid="12">
                                            <p:txEl>
                                              <p:pRg st="7" end="7"/>
                                            </p:txEl>
                                          </p:spTgt>
                                        </p:tgtEl>
                                      </p:cBhvr>
                                    </p:animEffect>
                                    <p:anim calcmode="lin" valueType="num">
                                      <p:cBhvr>
                                        <p:cTn id="56" dur="500" fill="hold"/>
                                        <p:tgtEl>
                                          <p:spTgt spid="12">
                                            <p:txEl>
                                              <p:pRg st="7" end="7"/>
                                            </p:txEl>
                                          </p:spTgt>
                                        </p:tgtEl>
                                        <p:attrNameLst>
                                          <p:attrName>ppt_x</p:attrName>
                                        </p:attrNameLst>
                                      </p:cBhvr>
                                      <p:tavLst>
                                        <p:tav tm="0">
                                          <p:val>
                                            <p:strVal val="#ppt_x"/>
                                          </p:val>
                                        </p:tav>
                                        <p:tav tm="100000">
                                          <p:val>
                                            <p:strVal val="#ppt_x"/>
                                          </p:val>
                                        </p:tav>
                                      </p:tavLst>
                                    </p:anim>
                                    <p:anim calcmode="lin" valueType="num">
                                      <p:cBhvr>
                                        <p:cTn id="57" dur="500" fill="hold"/>
                                        <p:tgtEl>
                                          <p:spTgt spid="12">
                                            <p:txEl>
                                              <p:pRg st="7" end="7"/>
                                            </p:txEl>
                                          </p:spTgt>
                                        </p:tgtEl>
                                        <p:attrNameLst>
                                          <p:attrName>ppt_y</p:attrName>
                                        </p:attrNameLst>
                                      </p:cBhvr>
                                      <p:tavLst>
                                        <p:tav tm="0">
                                          <p:val>
                                            <p:strVal val="#ppt_y+.1"/>
                                          </p:val>
                                        </p:tav>
                                        <p:tav tm="100000">
                                          <p:val>
                                            <p:strVal val="#ppt_y"/>
                                          </p:val>
                                        </p:tav>
                                      </p:tavLst>
                                    </p:anim>
                                  </p:childTnLst>
                                </p:cTn>
                              </p:par>
                            </p:childTnLst>
                          </p:cTn>
                        </p:par>
                        <p:par>
                          <p:cTn id="58" fill="hold">
                            <p:stCondLst>
                              <p:cond delay="5000"/>
                            </p:stCondLst>
                            <p:childTnLst>
                              <p:par>
                                <p:cTn id="59" presetID="42" presetClass="entr" presetSubtype="0" fill="hold" grpId="0" nodeType="afterEffect">
                                  <p:stCondLst>
                                    <p:cond delay="0"/>
                                  </p:stCondLst>
                                  <p:childTnLst>
                                    <p:set>
                                      <p:cBhvr>
                                        <p:cTn id="60" dur="1" fill="hold">
                                          <p:stCondLst>
                                            <p:cond delay="0"/>
                                          </p:stCondLst>
                                        </p:cTn>
                                        <p:tgtEl>
                                          <p:spTgt spid="12">
                                            <p:txEl>
                                              <p:pRg st="8" end="8"/>
                                            </p:txEl>
                                          </p:spTgt>
                                        </p:tgtEl>
                                        <p:attrNameLst>
                                          <p:attrName>style.visibility</p:attrName>
                                        </p:attrNameLst>
                                      </p:cBhvr>
                                      <p:to>
                                        <p:strVal val="visible"/>
                                      </p:to>
                                    </p:set>
                                    <p:animEffect transition="in" filter="fade">
                                      <p:cBhvr>
                                        <p:cTn id="61" dur="500"/>
                                        <p:tgtEl>
                                          <p:spTgt spid="12">
                                            <p:txEl>
                                              <p:pRg st="8" end="8"/>
                                            </p:txEl>
                                          </p:spTgt>
                                        </p:tgtEl>
                                      </p:cBhvr>
                                    </p:animEffect>
                                    <p:anim calcmode="lin" valueType="num">
                                      <p:cBhvr>
                                        <p:cTn id="62" dur="500" fill="hold"/>
                                        <p:tgtEl>
                                          <p:spTgt spid="12">
                                            <p:txEl>
                                              <p:pRg st="8" end="8"/>
                                            </p:txEl>
                                          </p:spTgt>
                                        </p:tgtEl>
                                        <p:attrNameLst>
                                          <p:attrName>ppt_x</p:attrName>
                                        </p:attrNameLst>
                                      </p:cBhvr>
                                      <p:tavLst>
                                        <p:tav tm="0">
                                          <p:val>
                                            <p:strVal val="#ppt_x"/>
                                          </p:val>
                                        </p:tav>
                                        <p:tav tm="100000">
                                          <p:val>
                                            <p:strVal val="#ppt_x"/>
                                          </p:val>
                                        </p:tav>
                                      </p:tavLst>
                                    </p:anim>
                                    <p:anim calcmode="lin" valueType="num">
                                      <p:cBhvr>
                                        <p:cTn id="63" dur="500" fill="hold"/>
                                        <p:tgtEl>
                                          <p:spTgt spid="12">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A99EB7D0-F0D1-4AF7-A2C0-7AAE2C187F78}"/>
              </a:ext>
            </a:extLst>
          </p:cNvPr>
          <p:cNvPicPr>
            <a:picLocks noChangeAspect="1"/>
          </p:cNvPicPr>
          <p:nvPr/>
        </p:nvPicPr>
        <p:blipFill>
          <a:blip r:embed="rId2"/>
          <a:stretch>
            <a:fillRect/>
          </a:stretch>
        </p:blipFill>
        <p:spPr>
          <a:xfrm>
            <a:off x="0" y="5555811"/>
            <a:ext cx="1974333" cy="1302188"/>
          </a:xfrm>
          <a:prstGeom prst="rect">
            <a:avLst/>
          </a:prstGeom>
        </p:spPr>
      </p:pic>
      <p:pic>
        <p:nvPicPr>
          <p:cNvPr id="5" name="Imagen 4">
            <a:extLst>
              <a:ext uri="{FF2B5EF4-FFF2-40B4-BE49-F238E27FC236}">
                <a16:creationId xmlns:a16="http://schemas.microsoft.com/office/drawing/2014/main" id="{ADA3C122-155B-46FA-A31C-2BD9006ABB44}"/>
              </a:ext>
            </a:extLst>
          </p:cNvPr>
          <p:cNvPicPr>
            <a:picLocks noChangeAspect="1"/>
          </p:cNvPicPr>
          <p:nvPr/>
        </p:nvPicPr>
        <p:blipFill>
          <a:blip r:embed="rId3"/>
          <a:stretch>
            <a:fillRect/>
          </a:stretch>
        </p:blipFill>
        <p:spPr>
          <a:xfrm>
            <a:off x="9063977" y="5672102"/>
            <a:ext cx="3128023" cy="1185898"/>
          </a:xfrm>
          <a:prstGeom prst="rect">
            <a:avLst/>
          </a:prstGeom>
        </p:spPr>
      </p:pic>
      <p:sp>
        <p:nvSpPr>
          <p:cNvPr id="2" name="Título 1">
            <a:extLst>
              <a:ext uri="{FF2B5EF4-FFF2-40B4-BE49-F238E27FC236}">
                <a16:creationId xmlns:a16="http://schemas.microsoft.com/office/drawing/2014/main" id="{4943E972-A490-4F5E-95D1-DD71F785A448}"/>
              </a:ext>
            </a:extLst>
          </p:cNvPr>
          <p:cNvSpPr>
            <a:spLocks noGrp="1"/>
          </p:cNvSpPr>
          <p:nvPr>
            <p:ph type="ctrTitle"/>
          </p:nvPr>
        </p:nvSpPr>
        <p:spPr>
          <a:xfrm>
            <a:off x="773724" y="818658"/>
            <a:ext cx="10644551" cy="1752024"/>
          </a:xfrm>
        </p:spPr>
        <p:txBody>
          <a:bodyPr>
            <a:noAutofit/>
          </a:bodyPr>
          <a:lstStyle/>
          <a:p>
            <a:r>
              <a:rPr lang="es-ES" sz="3600" b="1" dirty="0">
                <a:ln>
                  <a:solidFill>
                    <a:sysClr val="windowText" lastClr="000000"/>
                  </a:solidFill>
                </a:ln>
              </a:rPr>
              <a:t>TRABAJO FINAL:</a:t>
            </a:r>
            <a:br>
              <a:rPr lang="es-ES" sz="3600" b="1" dirty="0">
                <a:ln>
                  <a:solidFill>
                    <a:sysClr val="windowText" lastClr="000000"/>
                  </a:solidFill>
                </a:ln>
              </a:rPr>
            </a:br>
            <a:r>
              <a:rPr lang="es-ES" sz="3600" b="1" dirty="0">
                <a:ln>
                  <a:solidFill>
                    <a:sysClr val="windowText" lastClr="000000"/>
                  </a:solidFill>
                </a:ln>
              </a:rPr>
              <a:t>GESTIÓN DEL TALENTO HUMANO APLICADO A LA EMPRESA</a:t>
            </a:r>
            <a:endParaRPr lang="es-CO" sz="3600" b="1" dirty="0">
              <a:ln>
                <a:solidFill>
                  <a:sysClr val="windowText" lastClr="000000"/>
                </a:solidFill>
              </a:ln>
            </a:endParaRPr>
          </a:p>
        </p:txBody>
      </p:sp>
      <p:sp>
        <p:nvSpPr>
          <p:cNvPr id="3" name="Subtítulo 2">
            <a:extLst>
              <a:ext uri="{FF2B5EF4-FFF2-40B4-BE49-F238E27FC236}">
                <a16:creationId xmlns:a16="http://schemas.microsoft.com/office/drawing/2014/main" id="{F8F96DCD-57D8-4CB1-80D0-34F9325C6FBC}"/>
              </a:ext>
            </a:extLst>
          </p:cNvPr>
          <p:cNvSpPr>
            <a:spLocks noGrp="1"/>
          </p:cNvSpPr>
          <p:nvPr>
            <p:ph type="subTitle" idx="1"/>
          </p:nvPr>
        </p:nvSpPr>
        <p:spPr>
          <a:xfrm>
            <a:off x="881885" y="3038622"/>
            <a:ext cx="10423848" cy="2517189"/>
          </a:xfrm>
        </p:spPr>
        <p:txBody>
          <a:bodyPr>
            <a:normAutofit lnSpcReduction="10000"/>
          </a:bodyPr>
          <a:lstStyle/>
          <a:p>
            <a:r>
              <a:rPr lang="es-CO" sz="3200" dirty="0">
                <a:ln>
                  <a:solidFill>
                    <a:sysClr val="windowText" lastClr="000000"/>
                  </a:solidFill>
                </a:ln>
              </a:rPr>
              <a:t>AUTOR:</a:t>
            </a:r>
          </a:p>
          <a:p>
            <a:r>
              <a:rPr lang="es-CO" sz="3200" dirty="0">
                <a:ln>
                  <a:solidFill>
                    <a:sysClr val="windowText" lastClr="000000"/>
                  </a:solidFill>
                </a:ln>
              </a:rPr>
              <a:t>OSCAR ANTONIO RIOS TONGUINO</a:t>
            </a:r>
          </a:p>
          <a:p>
            <a:r>
              <a:rPr lang="es-CO" sz="3200" dirty="0">
                <a:ln>
                  <a:solidFill>
                    <a:sysClr val="windowText" lastClr="000000"/>
                  </a:solidFill>
                </a:ln>
              </a:rPr>
              <a:t>ASESOR:</a:t>
            </a:r>
          </a:p>
          <a:p>
            <a:r>
              <a:rPr lang="es-CO" sz="3200" dirty="0">
                <a:ln>
                  <a:solidFill>
                    <a:sysClr val="windowText" lastClr="000000"/>
                  </a:solidFill>
                </a:ln>
              </a:rPr>
              <a:t>NELSON ARMANDO MORA GÓMEZ</a:t>
            </a:r>
          </a:p>
        </p:txBody>
      </p:sp>
      <p:pic>
        <p:nvPicPr>
          <p:cNvPr id="6150" name="Picture 6">
            <a:extLst>
              <a:ext uri="{FF2B5EF4-FFF2-40B4-BE49-F238E27FC236}">
                <a16:creationId xmlns:a16="http://schemas.microsoft.com/office/drawing/2014/main" id="{7029AE80-89EF-4824-BD55-D7E918BB5B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Bandera de San Juan de Pasto - Wikipedia, la enciclopedia libre">
            <a:extLst>
              <a:ext uri="{FF2B5EF4-FFF2-40B4-BE49-F238E27FC236}">
                <a16:creationId xmlns:a16="http://schemas.microsoft.com/office/drawing/2014/main" id="{ECAA68FD-C53F-4FD2-A18E-55C8F168662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469786"/>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childTnLst>
                          </p:cTn>
                        </p:par>
                        <p:par>
                          <p:cTn id="11" fill="hold">
                            <p:stCondLst>
                              <p:cond delay="1000"/>
                            </p:stCondLst>
                            <p:childTnLst>
                              <p:par>
                                <p:cTn id="12" presetID="1" presetClass="entr" presetSubtype="0" fill="hold" grpId="0" nodeType="afterEffect">
                                  <p:stCondLst>
                                    <p:cond delay="0"/>
                                  </p:stCondLst>
                                  <p:childTnLst>
                                    <p:set>
                                      <p:cBhvr>
                                        <p:cTn id="13" dur="1" fill="hold">
                                          <p:stCondLst>
                                            <p:cond delay="499"/>
                                          </p:stCondLst>
                                        </p:cTn>
                                        <p:tgtEl>
                                          <p:spTgt spid="3">
                                            <p:txEl>
                                              <p:pRg st="1" end="1"/>
                                            </p:txEl>
                                          </p:spTgt>
                                        </p:tgtEl>
                                        <p:attrNameLst>
                                          <p:attrName>style.visibility</p:attrName>
                                        </p:attrNameLst>
                                      </p:cBhvr>
                                      <p:to>
                                        <p:strVal val="visible"/>
                                      </p:to>
                                    </p:set>
                                  </p:childTnLst>
                                </p:cTn>
                              </p:par>
                            </p:childTnLst>
                          </p:cTn>
                        </p:par>
                        <p:par>
                          <p:cTn id="14" fill="hold">
                            <p:stCondLst>
                              <p:cond delay="1500"/>
                            </p:stCondLst>
                            <p:childTnLst>
                              <p:par>
                                <p:cTn id="15" presetID="1" presetClass="entr" presetSubtype="0" fill="hold" grpId="0" nodeType="afterEffect">
                                  <p:stCondLst>
                                    <p:cond delay="0"/>
                                  </p:stCondLst>
                                  <p:childTnLst>
                                    <p:set>
                                      <p:cBhvr>
                                        <p:cTn id="16" dur="1" fill="hold">
                                          <p:stCondLst>
                                            <p:cond delay="499"/>
                                          </p:stCondLst>
                                        </p:cTn>
                                        <p:tgtEl>
                                          <p:spTgt spid="3">
                                            <p:txEl>
                                              <p:pRg st="2" end="2"/>
                                            </p:txEl>
                                          </p:spTgt>
                                        </p:tgtEl>
                                        <p:attrNameLst>
                                          <p:attrName>style.visibility</p:attrName>
                                        </p:attrNameLst>
                                      </p:cBhvr>
                                      <p:to>
                                        <p:strVal val="visible"/>
                                      </p:to>
                                    </p:set>
                                  </p:childTnLst>
                                </p:cTn>
                              </p:par>
                            </p:childTnLst>
                          </p:cTn>
                        </p:par>
                        <p:par>
                          <p:cTn id="17" fill="hold">
                            <p:stCondLst>
                              <p:cond delay="2000"/>
                            </p:stCondLst>
                            <p:childTnLst>
                              <p:par>
                                <p:cTn id="18" presetID="1" presetClass="entr" presetSubtype="0" fill="hold" grpId="0" nodeType="afterEffect">
                                  <p:stCondLst>
                                    <p:cond delay="0"/>
                                  </p:stCondLst>
                                  <p:childTnLst>
                                    <p:set>
                                      <p:cBhvr>
                                        <p:cTn id="19" dur="1" fill="hold">
                                          <p:stCondLst>
                                            <p:cond delay="499"/>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464234"/>
            <a:ext cx="9733512" cy="1413175"/>
          </a:xfrm>
        </p:spPr>
        <p:txBody>
          <a:bodyPr>
            <a:normAutofit fontScale="90000"/>
          </a:bodyPr>
          <a:lstStyle/>
          <a:p>
            <a:r>
              <a:rPr lang="es-ES" b="1" dirty="0">
                <a:effectLst/>
              </a:rPr>
              <a:t>Objetivo 1: Diagnóstico de las prácticas actuales de reclutamiento y selección</a:t>
            </a:r>
            <a:endParaRPr lang="es-CO" b="1" dirty="0"/>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1280493" y="1970221"/>
            <a:ext cx="9631014" cy="4740067"/>
          </a:xfrm>
        </p:spPr>
        <p:txBody>
          <a:bodyPr>
            <a:normAutofit lnSpcReduction="10000"/>
          </a:bodyPr>
          <a:lstStyle/>
          <a:p>
            <a:pPr algn="just"/>
            <a:r>
              <a:rPr lang="es-CO" b="1" dirty="0"/>
              <a:t>Encuestas.</a:t>
            </a:r>
          </a:p>
          <a:p>
            <a:pPr algn="just"/>
            <a:r>
              <a:rPr lang="es-ES" dirty="0"/>
              <a:t>El 18 de octubre de 2023 siendo se realiza la entrega de las encuestas a los colaboradores, las cuales se recogen el 19 de octubre de 2023. Las encuestas constaron de 15 preguntas. Total de encuestas aplicadas 8.</a:t>
            </a:r>
          </a:p>
          <a:p>
            <a:pPr algn="just"/>
            <a:r>
              <a:rPr lang="es-CO" dirty="0"/>
              <a:t>Análisis de las encuestas</a:t>
            </a:r>
          </a:p>
          <a:p>
            <a:pPr marL="342900" indent="-342900">
              <a:buFont typeface="Arial" panose="020B0604020202020204" pitchFamily="34" charset="0"/>
              <a:buChar char="•"/>
            </a:pPr>
            <a:r>
              <a:rPr lang="es-CO" dirty="0"/>
              <a:t>Conocimiento de la microempresa.</a:t>
            </a:r>
          </a:p>
          <a:p>
            <a:pPr marL="342900" indent="-342900">
              <a:buFont typeface="Arial" panose="020B0604020202020204" pitchFamily="34" charset="0"/>
              <a:buChar char="•"/>
            </a:pPr>
            <a:r>
              <a:rPr lang="es-CO" dirty="0"/>
              <a:t>Conocimiento del cargo y sus funciones.</a:t>
            </a:r>
          </a:p>
          <a:p>
            <a:pPr marL="342900" indent="-342900">
              <a:buFont typeface="Arial" panose="020B0604020202020204" pitchFamily="34" charset="0"/>
              <a:buChar char="•"/>
            </a:pPr>
            <a:r>
              <a:rPr lang="es-CO" dirty="0"/>
              <a:t>Prácticas de reclutamiento y selección.</a:t>
            </a:r>
          </a:p>
          <a:p>
            <a:pPr marL="342900" indent="-342900">
              <a:buFont typeface="Arial" panose="020B0604020202020204" pitchFamily="34" charset="0"/>
              <a:buChar char="•"/>
            </a:pPr>
            <a:r>
              <a:rPr lang="es-CO" dirty="0"/>
              <a:t>No se identificó accensos.</a:t>
            </a:r>
          </a:p>
          <a:p>
            <a:pPr marL="342900" indent="-342900">
              <a:buFont typeface="Arial" panose="020B0604020202020204" pitchFamily="34" charset="0"/>
              <a:buChar char="•"/>
            </a:pPr>
            <a:r>
              <a:rPr lang="es-CO" dirty="0"/>
              <a:t>Beneficios a colaboradores.</a:t>
            </a:r>
          </a:p>
          <a:p>
            <a:pPr marL="342900" indent="-342900">
              <a:buFont typeface="Arial" panose="020B0604020202020204" pitchFamily="34" charset="0"/>
              <a:buChar char="•"/>
            </a:pPr>
            <a:endParaRPr lang="es-CO" dirty="0"/>
          </a:p>
          <a:p>
            <a:pPr marL="342900" indent="-342900">
              <a:buFont typeface="Arial" panose="020B0604020202020204" pitchFamily="34" charset="0"/>
              <a:buChar char="•"/>
            </a:pPr>
            <a:endParaRPr lang="es-CO" dirty="0"/>
          </a:p>
          <a:p>
            <a:pPr algn="just"/>
            <a:endParaRPr lang="es-CO" dirty="0"/>
          </a:p>
          <a:p>
            <a:pPr algn="just"/>
            <a:endParaRPr lang="es-CO" dirty="0"/>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70B80F1F-FFBD-4431-9118-97BD3A7C72D9}"/>
              </a:ext>
            </a:extLst>
          </p:cNvPr>
          <p:cNvPicPr>
            <a:picLocks noChangeAspect="1"/>
          </p:cNvPicPr>
          <p:nvPr/>
        </p:nvPicPr>
        <p:blipFill>
          <a:blip r:embed="rId5"/>
          <a:stretch>
            <a:fillRect/>
          </a:stretch>
        </p:blipFill>
        <p:spPr>
          <a:xfrm>
            <a:off x="0" y="5555811"/>
            <a:ext cx="1974333" cy="1302188"/>
          </a:xfrm>
          <a:prstGeom prst="rect">
            <a:avLst/>
          </a:prstGeom>
        </p:spPr>
      </p:pic>
    </p:spTree>
    <p:extLst>
      <p:ext uri="{BB962C8B-B14F-4D97-AF65-F5344CB8AC3E}">
        <p14:creationId xmlns:p14="http://schemas.microsoft.com/office/powerpoint/2010/main" val="17258214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1000"/>
                            </p:stCondLst>
                            <p:childTnLst>
                              <p:par>
                                <p:cTn id="9" presetID="1" presetClass="entr" presetSubtype="0" fill="hold" grpId="0" nodeType="afterEffect">
                                  <p:stCondLst>
                                    <p:cond delay="500"/>
                                  </p:stCondLst>
                                  <p:childTnLst>
                                    <p:set>
                                      <p:cBhvr>
                                        <p:cTn id="10" dur="1" fill="hold">
                                          <p:stCondLst>
                                            <p:cond delay="499"/>
                                          </p:stCondLst>
                                        </p:cTn>
                                        <p:tgtEl>
                                          <p:spTgt spid="12">
                                            <p:txEl>
                                              <p:pRg st="0" end="0"/>
                                            </p:txEl>
                                          </p:spTgt>
                                        </p:tgtEl>
                                        <p:attrNameLst>
                                          <p:attrName>style.visibility</p:attrName>
                                        </p:attrNameLst>
                                      </p:cBhvr>
                                      <p:to>
                                        <p:strVal val="visible"/>
                                      </p:to>
                                    </p:set>
                                  </p:childTnLst>
                                </p:cTn>
                              </p:par>
                            </p:childTnLst>
                          </p:cTn>
                        </p:par>
                        <p:par>
                          <p:cTn id="11" fill="hold">
                            <p:stCondLst>
                              <p:cond delay="2000"/>
                            </p:stCondLst>
                            <p:childTnLst>
                              <p:par>
                                <p:cTn id="12" presetID="1" presetClass="entr" presetSubtype="0" fill="hold" grpId="0" nodeType="afterEffect">
                                  <p:stCondLst>
                                    <p:cond delay="500"/>
                                  </p:stCondLst>
                                  <p:childTnLst>
                                    <p:set>
                                      <p:cBhvr>
                                        <p:cTn id="13" dur="1" fill="hold">
                                          <p:stCondLst>
                                            <p:cond delay="499"/>
                                          </p:stCondLst>
                                        </p:cTn>
                                        <p:tgtEl>
                                          <p:spTgt spid="12">
                                            <p:txEl>
                                              <p:pRg st="1" end="1"/>
                                            </p:txEl>
                                          </p:spTgt>
                                        </p:tgtEl>
                                        <p:attrNameLst>
                                          <p:attrName>style.visibility</p:attrName>
                                        </p:attrNameLst>
                                      </p:cBhvr>
                                      <p:to>
                                        <p:strVal val="visible"/>
                                      </p:to>
                                    </p:set>
                                  </p:childTnLst>
                                </p:cTn>
                              </p:par>
                            </p:childTnLst>
                          </p:cTn>
                        </p:par>
                        <p:par>
                          <p:cTn id="14" fill="hold">
                            <p:stCondLst>
                              <p:cond delay="3000"/>
                            </p:stCondLst>
                            <p:childTnLst>
                              <p:par>
                                <p:cTn id="15" presetID="1" presetClass="entr" presetSubtype="0" fill="hold" grpId="0" nodeType="afterEffect">
                                  <p:stCondLst>
                                    <p:cond delay="500"/>
                                  </p:stCondLst>
                                  <p:childTnLst>
                                    <p:set>
                                      <p:cBhvr>
                                        <p:cTn id="16" dur="1" fill="hold">
                                          <p:stCondLst>
                                            <p:cond delay="499"/>
                                          </p:stCondLst>
                                        </p:cTn>
                                        <p:tgtEl>
                                          <p:spTgt spid="12">
                                            <p:txEl>
                                              <p:pRg st="2" end="2"/>
                                            </p:txEl>
                                          </p:spTgt>
                                        </p:tgtEl>
                                        <p:attrNameLst>
                                          <p:attrName>style.visibility</p:attrName>
                                        </p:attrNameLst>
                                      </p:cBhvr>
                                      <p:to>
                                        <p:strVal val="visible"/>
                                      </p:to>
                                    </p:set>
                                  </p:childTnLst>
                                </p:cTn>
                              </p:par>
                            </p:childTnLst>
                          </p:cTn>
                        </p:par>
                        <p:par>
                          <p:cTn id="17" fill="hold">
                            <p:stCondLst>
                              <p:cond delay="4000"/>
                            </p:stCondLst>
                            <p:childTnLst>
                              <p:par>
                                <p:cTn id="18" presetID="1" presetClass="entr" presetSubtype="0" fill="hold" grpId="0" nodeType="afterEffect">
                                  <p:stCondLst>
                                    <p:cond delay="500"/>
                                  </p:stCondLst>
                                  <p:childTnLst>
                                    <p:set>
                                      <p:cBhvr>
                                        <p:cTn id="19" dur="1" fill="hold">
                                          <p:stCondLst>
                                            <p:cond delay="499"/>
                                          </p:stCondLst>
                                        </p:cTn>
                                        <p:tgtEl>
                                          <p:spTgt spid="12">
                                            <p:txEl>
                                              <p:pRg st="3" end="3"/>
                                            </p:txEl>
                                          </p:spTgt>
                                        </p:tgtEl>
                                        <p:attrNameLst>
                                          <p:attrName>style.visibility</p:attrName>
                                        </p:attrNameLst>
                                      </p:cBhvr>
                                      <p:to>
                                        <p:strVal val="visible"/>
                                      </p:to>
                                    </p:set>
                                  </p:childTnLst>
                                </p:cTn>
                              </p:par>
                            </p:childTnLst>
                          </p:cTn>
                        </p:par>
                        <p:par>
                          <p:cTn id="20" fill="hold">
                            <p:stCondLst>
                              <p:cond delay="5000"/>
                            </p:stCondLst>
                            <p:childTnLst>
                              <p:par>
                                <p:cTn id="21" presetID="1" presetClass="entr" presetSubtype="0" fill="hold" grpId="0" nodeType="afterEffect">
                                  <p:stCondLst>
                                    <p:cond delay="500"/>
                                  </p:stCondLst>
                                  <p:childTnLst>
                                    <p:set>
                                      <p:cBhvr>
                                        <p:cTn id="22" dur="1" fill="hold">
                                          <p:stCondLst>
                                            <p:cond delay="499"/>
                                          </p:stCondLst>
                                        </p:cTn>
                                        <p:tgtEl>
                                          <p:spTgt spid="12">
                                            <p:txEl>
                                              <p:pRg st="4" end="4"/>
                                            </p:txEl>
                                          </p:spTgt>
                                        </p:tgtEl>
                                        <p:attrNameLst>
                                          <p:attrName>style.visibility</p:attrName>
                                        </p:attrNameLst>
                                      </p:cBhvr>
                                      <p:to>
                                        <p:strVal val="visible"/>
                                      </p:to>
                                    </p:set>
                                  </p:childTnLst>
                                </p:cTn>
                              </p:par>
                            </p:childTnLst>
                          </p:cTn>
                        </p:par>
                        <p:par>
                          <p:cTn id="23" fill="hold">
                            <p:stCondLst>
                              <p:cond delay="6000"/>
                            </p:stCondLst>
                            <p:childTnLst>
                              <p:par>
                                <p:cTn id="24" presetID="1" presetClass="entr" presetSubtype="0" fill="hold" grpId="0" nodeType="afterEffect">
                                  <p:stCondLst>
                                    <p:cond delay="500"/>
                                  </p:stCondLst>
                                  <p:childTnLst>
                                    <p:set>
                                      <p:cBhvr>
                                        <p:cTn id="25" dur="1" fill="hold">
                                          <p:stCondLst>
                                            <p:cond delay="499"/>
                                          </p:stCondLst>
                                        </p:cTn>
                                        <p:tgtEl>
                                          <p:spTgt spid="12">
                                            <p:txEl>
                                              <p:pRg st="5" end="5"/>
                                            </p:txEl>
                                          </p:spTgt>
                                        </p:tgtEl>
                                        <p:attrNameLst>
                                          <p:attrName>style.visibility</p:attrName>
                                        </p:attrNameLst>
                                      </p:cBhvr>
                                      <p:to>
                                        <p:strVal val="visible"/>
                                      </p:to>
                                    </p:set>
                                  </p:childTnLst>
                                </p:cTn>
                              </p:par>
                            </p:childTnLst>
                          </p:cTn>
                        </p:par>
                        <p:par>
                          <p:cTn id="26" fill="hold">
                            <p:stCondLst>
                              <p:cond delay="7000"/>
                            </p:stCondLst>
                            <p:childTnLst>
                              <p:par>
                                <p:cTn id="27" presetID="1" presetClass="entr" presetSubtype="0" fill="hold" grpId="0" nodeType="afterEffect">
                                  <p:stCondLst>
                                    <p:cond delay="500"/>
                                  </p:stCondLst>
                                  <p:childTnLst>
                                    <p:set>
                                      <p:cBhvr>
                                        <p:cTn id="28" dur="1" fill="hold">
                                          <p:stCondLst>
                                            <p:cond delay="499"/>
                                          </p:stCondLst>
                                        </p:cTn>
                                        <p:tgtEl>
                                          <p:spTgt spid="12">
                                            <p:txEl>
                                              <p:pRg st="6" end="6"/>
                                            </p:txEl>
                                          </p:spTgt>
                                        </p:tgtEl>
                                        <p:attrNameLst>
                                          <p:attrName>style.visibility</p:attrName>
                                        </p:attrNameLst>
                                      </p:cBhvr>
                                      <p:to>
                                        <p:strVal val="visible"/>
                                      </p:to>
                                    </p:set>
                                  </p:childTnLst>
                                </p:cTn>
                              </p:par>
                            </p:childTnLst>
                          </p:cTn>
                        </p:par>
                        <p:par>
                          <p:cTn id="29" fill="hold">
                            <p:stCondLst>
                              <p:cond delay="8000"/>
                            </p:stCondLst>
                            <p:childTnLst>
                              <p:par>
                                <p:cTn id="30" presetID="1" presetClass="entr" presetSubtype="0" fill="hold" grpId="0" nodeType="afterEffect">
                                  <p:stCondLst>
                                    <p:cond delay="500"/>
                                  </p:stCondLst>
                                  <p:childTnLst>
                                    <p:set>
                                      <p:cBhvr>
                                        <p:cTn id="31" dur="1" fill="hold">
                                          <p:stCondLst>
                                            <p:cond delay="499"/>
                                          </p:stCondLst>
                                        </p:cTn>
                                        <p:tgtEl>
                                          <p:spTgt spid="1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586855"/>
            <a:ext cx="9733512" cy="1290554"/>
          </a:xfrm>
        </p:spPr>
        <p:txBody>
          <a:bodyPr>
            <a:normAutofit fontScale="90000"/>
          </a:bodyPr>
          <a:lstStyle/>
          <a:p>
            <a:r>
              <a:rPr lang="es-ES" b="1" dirty="0"/>
              <a:t>Pregunta 4: ¿Conoce la estructura jerárquica de la empresa?</a:t>
            </a:r>
            <a:endParaRPr lang="es-CO" b="1" dirty="0"/>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1641826" y="1877409"/>
            <a:ext cx="4003938" cy="4213902"/>
          </a:xfrm>
        </p:spPr>
        <p:txBody>
          <a:bodyPr>
            <a:normAutofit lnSpcReduction="10000"/>
          </a:bodyPr>
          <a:lstStyle/>
          <a:p>
            <a:pPr algn="just"/>
            <a:r>
              <a:rPr lang="es-ES" dirty="0"/>
              <a:t>El 100% de los encuestados respondieron conocer la estructura jerárquica de la empresa, y esto debido a que en las prácticas de inducción a microempresa ha definido dejar en claro al momento de su incorporación no solo las funciones del colaborador, sino además sus deberes, y una de esas es conocer su equipo de trabajo.</a:t>
            </a:r>
            <a:endParaRPr lang="es-CO" dirty="0"/>
          </a:p>
          <a:p>
            <a:pPr algn="just"/>
            <a:endParaRPr lang="es-CO" dirty="0"/>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70B80F1F-FFBD-4431-9118-97BD3A7C72D9}"/>
              </a:ext>
            </a:extLst>
          </p:cNvPr>
          <p:cNvPicPr>
            <a:picLocks noChangeAspect="1"/>
          </p:cNvPicPr>
          <p:nvPr/>
        </p:nvPicPr>
        <p:blipFill>
          <a:blip r:embed="rId5"/>
          <a:stretch>
            <a:fillRect/>
          </a:stretch>
        </p:blipFill>
        <p:spPr>
          <a:xfrm>
            <a:off x="0" y="5555811"/>
            <a:ext cx="1974333" cy="1302188"/>
          </a:xfrm>
          <a:prstGeom prst="rect">
            <a:avLst/>
          </a:prstGeom>
        </p:spPr>
      </p:pic>
      <p:pic>
        <p:nvPicPr>
          <p:cNvPr id="2" name="Imagen 1">
            <a:extLst>
              <a:ext uri="{FF2B5EF4-FFF2-40B4-BE49-F238E27FC236}">
                <a16:creationId xmlns:a16="http://schemas.microsoft.com/office/drawing/2014/main" id="{F640ED24-DD5B-4F17-8DFD-AD1040603CBB}"/>
              </a:ext>
            </a:extLst>
          </p:cNvPr>
          <p:cNvPicPr>
            <a:picLocks noChangeAspect="1"/>
          </p:cNvPicPr>
          <p:nvPr/>
        </p:nvPicPr>
        <p:blipFill>
          <a:blip r:embed="rId6"/>
          <a:stretch>
            <a:fillRect/>
          </a:stretch>
        </p:blipFill>
        <p:spPr>
          <a:xfrm>
            <a:off x="6096000" y="2456455"/>
            <a:ext cx="5572191" cy="2790794"/>
          </a:xfrm>
          <a:prstGeom prst="rect">
            <a:avLst/>
          </a:prstGeom>
        </p:spPr>
      </p:pic>
      <p:sp>
        <p:nvSpPr>
          <p:cNvPr id="10" name="Título 10">
            <a:extLst>
              <a:ext uri="{FF2B5EF4-FFF2-40B4-BE49-F238E27FC236}">
                <a16:creationId xmlns:a16="http://schemas.microsoft.com/office/drawing/2014/main" id="{ECD45EA0-55B7-4441-9EF6-343EA44C60B5}"/>
              </a:ext>
            </a:extLst>
          </p:cNvPr>
          <p:cNvSpPr txBox="1">
            <a:spLocks/>
          </p:cNvSpPr>
          <p:nvPr/>
        </p:nvSpPr>
        <p:spPr>
          <a:xfrm>
            <a:off x="8108612" y="5323546"/>
            <a:ext cx="1213182" cy="232265"/>
          </a:xfrm>
          <a:prstGeom prst="rect">
            <a:avLst/>
          </a:prstGeom>
          <a:effectLst/>
        </p:spPr>
        <p:txBody>
          <a:bodyPr vert="horz" lIns="91440" tIns="45720" rIns="91440" bIns="45720" numCol="1" rtlCol="0" anchor="b">
            <a:noAutofit/>
          </a:bodyPr>
          <a:lstStyle>
            <a:lvl1pPr algn="ctr" defTabSz="457200" rtl="0" eaLnBrk="1" latinLnBrk="0" hangingPunct="1">
              <a:spcBef>
                <a:spcPct val="0"/>
              </a:spcBef>
              <a:buNone/>
              <a:defRPr sz="4400" b="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1200" b="1" dirty="0">
                <a:solidFill>
                  <a:srgbClr val="0070C0"/>
                </a:solidFill>
              </a:rPr>
              <a:t>Fuente: Propia</a:t>
            </a:r>
            <a:endParaRPr lang="es-CO" sz="1200" b="1" dirty="0">
              <a:solidFill>
                <a:srgbClr val="0070C0"/>
              </a:solidFill>
            </a:endParaRPr>
          </a:p>
        </p:txBody>
      </p:sp>
    </p:spTree>
    <p:extLst>
      <p:ext uri="{BB962C8B-B14F-4D97-AF65-F5344CB8AC3E}">
        <p14:creationId xmlns:p14="http://schemas.microsoft.com/office/powerpoint/2010/main" val="15699643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16" presetClass="entr" presetSubtype="21"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2000"/>
                            </p:stCondLst>
                            <p:childTnLst>
                              <p:par>
                                <p:cTn id="9" presetID="16" presetClass="entr" presetSubtype="21" fill="hold" grpId="0" nodeType="afterEffect">
                                  <p:stCondLst>
                                    <p:cond delay="50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barn(inVertical)">
                                      <p:cBhvr>
                                        <p:cTn id="11" dur="500"/>
                                        <p:tgtEl>
                                          <p:spTgt spid="12">
                                            <p:txEl>
                                              <p:pRg st="0" end="0"/>
                                            </p:txEl>
                                          </p:spTgt>
                                        </p:tgtEl>
                                      </p:cBhvr>
                                    </p:animEffect>
                                  </p:childTnLst>
                                </p:cTn>
                              </p:par>
                            </p:childTnLst>
                          </p:cTn>
                        </p:par>
                        <p:par>
                          <p:cTn id="12" fill="hold">
                            <p:stCondLst>
                              <p:cond delay="3000"/>
                            </p:stCondLst>
                            <p:childTnLst>
                              <p:par>
                                <p:cTn id="13" presetID="53" presetClass="entr" presetSubtype="16" fill="hold" nodeType="afterEffect">
                                  <p:stCondLst>
                                    <p:cond delay="50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4000"/>
                            </p:stCondLst>
                            <p:childTnLst>
                              <p:par>
                                <p:cTn id="19" presetID="1" presetClass="entr" presetSubtype="0" fill="hold" grpId="0" nodeType="afterEffect">
                                  <p:stCondLst>
                                    <p:cond delay="0"/>
                                  </p:stCondLst>
                                  <p:childTnLst>
                                    <p:set>
                                      <p:cBhvr>
                                        <p:cTn id="20" dur="1" fill="hold">
                                          <p:stCondLst>
                                            <p:cond delay="499"/>
                                          </p:stCondLst>
                                        </p:cTn>
                                        <p:tgtEl>
                                          <p:spTgt spid="10"/>
                                        </p:tgtEl>
                                        <p:attrNameLst>
                                          <p:attrName>style.visibility</p:attrName>
                                        </p:attrNameLst>
                                      </p:cBhvr>
                                      <p:to>
                                        <p:strVal val="visible"/>
                                      </p:to>
                                    </p:set>
                                  </p:childTnLst>
                                </p:cTn>
                              </p:par>
                            </p:childTnLst>
                          </p:cTn>
                        </p:par>
                        <p:par>
                          <p:cTn id="21" fill="hold">
                            <p:stCondLst>
                              <p:cond delay="4500"/>
                            </p:stCondLst>
                            <p:childTnLst>
                              <p:par>
                                <p:cTn id="22" presetID="32" presetClass="emph" presetSubtype="0" fill="hold" nodeType="afterEffect">
                                  <p:stCondLst>
                                    <p:cond delay="500"/>
                                  </p:stCondLst>
                                  <p:childTnLst>
                                    <p:animRot by="120000">
                                      <p:cBhvr>
                                        <p:cTn id="23" dur="100" fill="hold">
                                          <p:stCondLst>
                                            <p:cond delay="0"/>
                                          </p:stCondLst>
                                        </p:cTn>
                                        <p:tgtEl>
                                          <p:spTgt spid="2"/>
                                        </p:tgtEl>
                                        <p:attrNameLst>
                                          <p:attrName>r</p:attrName>
                                        </p:attrNameLst>
                                      </p:cBhvr>
                                    </p:animRot>
                                    <p:animRot by="-240000">
                                      <p:cBhvr>
                                        <p:cTn id="24" dur="200" fill="hold">
                                          <p:stCondLst>
                                            <p:cond delay="200"/>
                                          </p:stCondLst>
                                        </p:cTn>
                                        <p:tgtEl>
                                          <p:spTgt spid="2"/>
                                        </p:tgtEl>
                                        <p:attrNameLst>
                                          <p:attrName>r</p:attrName>
                                        </p:attrNameLst>
                                      </p:cBhvr>
                                    </p:animRot>
                                    <p:animRot by="240000">
                                      <p:cBhvr>
                                        <p:cTn id="25" dur="200" fill="hold">
                                          <p:stCondLst>
                                            <p:cond delay="400"/>
                                          </p:stCondLst>
                                        </p:cTn>
                                        <p:tgtEl>
                                          <p:spTgt spid="2"/>
                                        </p:tgtEl>
                                        <p:attrNameLst>
                                          <p:attrName>r</p:attrName>
                                        </p:attrNameLst>
                                      </p:cBhvr>
                                    </p:animRot>
                                    <p:animRot by="-240000">
                                      <p:cBhvr>
                                        <p:cTn id="26" dur="200" fill="hold">
                                          <p:stCondLst>
                                            <p:cond delay="600"/>
                                          </p:stCondLst>
                                        </p:cTn>
                                        <p:tgtEl>
                                          <p:spTgt spid="2"/>
                                        </p:tgtEl>
                                        <p:attrNameLst>
                                          <p:attrName>r</p:attrName>
                                        </p:attrNameLst>
                                      </p:cBhvr>
                                    </p:animRot>
                                    <p:animRot by="120000">
                                      <p:cBhvr>
                                        <p:cTn id="27" dur="200" fill="hold">
                                          <p:stCondLst>
                                            <p:cond delay="800"/>
                                          </p:stCondLst>
                                        </p:cTn>
                                        <p:tgtEl>
                                          <p:spTgt spid="2"/>
                                        </p:tgtEl>
                                        <p:attrNameLst>
                                          <p:attrName>r</p:attrName>
                                        </p:attrNameLst>
                                      </p:cBhvr>
                                    </p:animRot>
                                  </p:childTnLst>
                                </p:cTn>
                              </p:par>
                            </p:childTnLst>
                          </p:cTn>
                        </p:par>
                        <p:par>
                          <p:cTn id="28" fill="hold">
                            <p:stCondLst>
                              <p:cond delay="6000"/>
                            </p:stCondLst>
                            <p:childTnLst>
                              <p:par>
                                <p:cTn id="29" presetID="32" presetClass="emph" presetSubtype="0" fill="hold" nodeType="afterEffect">
                                  <p:stCondLst>
                                    <p:cond delay="500"/>
                                  </p:stCondLst>
                                  <p:childTnLst>
                                    <p:animRot by="120000">
                                      <p:cBhvr>
                                        <p:cTn id="30" dur="100" fill="hold">
                                          <p:stCondLst>
                                            <p:cond delay="0"/>
                                          </p:stCondLst>
                                        </p:cTn>
                                        <p:tgtEl>
                                          <p:spTgt spid="2"/>
                                        </p:tgtEl>
                                        <p:attrNameLst>
                                          <p:attrName>r</p:attrName>
                                        </p:attrNameLst>
                                      </p:cBhvr>
                                    </p:animRot>
                                    <p:animRot by="-240000">
                                      <p:cBhvr>
                                        <p:cTn id="31" dur="200" fill="hold">
                                          <p:stCondLst>
                                            <p:cond delay="200"/>
                                          </p:stCondLst>
                                        </p:cTn>
                                        <p:tgtEl>
                                          <p:spTgt spid="2"/>
                                        </p:tgtEl>
                                        <p:attrNameLst>
                                          <p:attrName>r</p:attrName>
                                        </p:attrNameLst>
                                      </p:cBhvr>
                                    </p:animRot>
                                    <p:animRot by="240000">
                                      <p:cBhvr>
                                        <p:cTn id="32" dur="200" fill="hold">
                                          <p:stCondLst>
                                            <p:cond delay="400"/>
                                          </p:stCondLst>
                                        </p:cTn>
                                        <p:tgtEl>
                                          <p:spTgt spid="2"/>
                                        </p:tgtEl>
                                        <p:attrNameLst>
                                          <p:attrName>r</p:attrName>
                                        </p:attrNameLst>
                                      </p:cBhvr>
                                    </p:animRot>
                                    <p:animRot by="-240000">
                                      <p:cBhvr>
                                        <p:cTn id="33" dur="200" fill="hold">
                                          <p:stCondLst>
                                            <p:cond delay="600"/>
                                          </p:stCondLst>
                                        </p:cTn>
                                        <p:tgtEl>
                                          <p:spTgt spid="2"/>
                                        </p:tgtEl>
                                        <p:attrNameLst>
                                          <p:attrName>r</p:attrName>
                                        </p:attrNameLst>
                                      </p:cBhvr>
                                    </p:animRot>
                                    <p:animRot by="120000">
                                      <p:cBhvr>
                                        <p:cTn id="34" dur="200" fill="hold">
                                          <p:stCondLst>
                                            <p:cond delay="800"/>
                                          </p:stCondLst>
                                        </p:cTn>
                                        <p:tgtEl>
                                          <p:spTgt spid="2"/>
                                        </p:tgtEl>
                                        <p:attrNameLst>
                                          <p:attrName>r</p:attrName>
                                        </p:attrNameLst>
                                      </p:cBhvr>
                                    </p:animRot>
                                  </p:childTnLst>
                                </p:cTn>
                              </p:par>
                            </p:childTnLst>
                          </p:cTn>
                        </p:par>
                        <p:par>
                          <p:cTn id="35" fill="hold">
                            <p:stCondLst>
                              <p:cond delay="7500"/>
                            </p:stCondLst>
                            <p:childTnLst>
                              <p:par>
                                <p:cTn id="36" presetID="32" presetClass="emph" presetSubtype="0" fill="hold" nodeType="afterEffect">
                                  <p:stCondLst>
                                    <p:cond delay="500"/>
                                  </p:stCondLst>
                                  <p:childTnLst>
                                    <p:animRot by="120000">
                                      <p:cBhvr>
                                        <p:cTn id="37" dur="150" fill="hold">
                                          <p:stCondLst>
                                            <p:cond delay="0"/>
                                          </p:stCondLst>
                                        </p:cTn>
                                        <p:tgtEl>
                                          <p:spTgt spid="2"/>
                                        </p:tgtEl>
                                        <p:attrNameLst>
                                          <p:attrName>r</p:attrName>
                                        </p:attrNameLst>
                                      </p:cBhvr>
                                    </p:animRot>
                                    <p:animRot by="-240000">
                                      <p:cBhvr>
                                        <p:cTn id="38" dur="300" fill="hold">
                                          <p:stCondLst>
                                            <p:cond delay="300"/>
                                          </p:stCondLst>
                                        </p:cTn>
                                        <p:tgtEl>
                                          <p:spTgt spid="2"/>
                                        </p:tgtEl>
                                        <p:attrNameLst>
                                          <p:attrName>r</p:attrName>
                                        </p:attrNameLst>
                                      </p:cBhvr>
                                    </p:animRot>
                                    <p:animRot by="240000">
                                      <p:cBhvr>
                                        <p:cTn id="39" dur="300" fill="hold">
                                          <p:stCondLst>
                                            <p:cond delay="600"/>
                                          </p:stCondLst>
                                        </p:cTn>
                                        <p:tgtEl>
                                          <p:spTgt spid="2"/>
                                        </p:tgtEl>
                                        <p:attrNameLst>
                                          <p:attrName>r</p:attrName>
                                        </p:attrNameLst>
                                      </p:cBhvr>
                                    </p:animRot>
                                    <p:animRot by="-240000">
                                      <p:cBhvr>
                                        <p:cTn id="40" dur="300" fill="hold">
                                          <p:stCondLst>
                                            <p:cond delay="900"/>
                                          </p:stCondLst>
                                        </p:cTn>
                                        <p:tgtEl>
                                          <p:spTgt spid="2"/>
                                        </p:tgtEl>
                                        <p:attrNameLst>
                                          <p:attrName>r</p:attrName>
                                        </p:attrNameLst>
                                      </p:cBhvr>
                                    </p:animRot>
                                    <p:animRot by="120000">
                                      <p:cBhvr>
                                        <p:cTn id="41" dur="300" fill="hold">
                                          <p:stCondLst>
                                            <p:cond delay="12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586855"/>
            <a:ext cx="9733512" cy="1290554"/>
          </a:xfrm>
        </p:spPr>
        <p:txBody>
          <a:bodyPr>
            <a:normAutofit fontScale="90000"/>
          </a:bodyPr>
          <a:lstStyle/>
          <a:p>
            <a:r>
              <a:rPr lang="es-ES" b="1" dirty="0"/>
              <a:t>Pregunta 6: ¿Cómo se enteró de la convocatoria realizo la microempresa?</a:t>
            </a:r>
            <a:endParaRPr lang="es-CO" b="1" dirty="0"/>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1641826" y="1877409"/>
            <a:ext cx="4003938" cy="4213902"/>
          </a:xfrm>
        </p:spPr>
        <p:txBody>
          <a:bodyPr>
            <a:normAutofit fontScale="92500" lnSpcReduction="20000"/>
          </a:bodyPr>
          <a:lstStyle/>
          <a:p>
            <a:pPr algn="just"/>
            <a:r>
              <a:rPr lang="es-ES" dirty="0"/>
              <a:t>Para el proceso de reclutamiento se identificó que el 37% se enteró de la convocatoria por medio de una recomendación, esta podría ser bien por alguien interno en la microempresa o directamente conocido, pero también hay prácticas de reclutamiento como son las redes sociales con el 25% y 13% carteleras, en las cuales la microempresa debe trabajar más, finalmente el 25% corresponde a fundadores de la microempresa, por lo que no han realizado prácticas de convocatoria.</a:t>
            </a:r>
            <a:endParaRPr lang="es-CO" dirty="0"/>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70B80F1F-FFBD-4431-9118-97BD3A7C72D9}"/>
              </a:ext>
            </a:extLst>
          </p:cNvPr>
          <p:cNvPicPr>
            <a:picLocks noChangeAspect="1"/>
          </p:cNvPicPr>
          <p:nvPr/>
        </p:nvPicPr>
        <p:blipFill>
          <a:blip r:embed="rId5"/>
          <a:stretch>
            <a:fillRect/>
          </a:stretch>
        </p:blipFill>
        <p:spPr>
          <a:xfrm>
            <a:off x="0" y="5555811"/>
            <a:ext cx="1974333" cy="1302188"/>
          </a:xfrm>
          <a:prstGeom prst="rect">
            <a:avLst/>
          </a:prstGeom>
        </p:spPr>
      </p:pic>
      <p:pic>
        <p:nvPicPr>
          <p:cNvPr id="3" name="Imagen 2">
            <a:extLst>
              <a:ext uri="{FF2B5EF4-FFF2-40B4-BE49-F238E27FC236}">
                <a16:creationId xmlns:a16="http://schemas.microsoft.com/office/drawing/2014/main" id="{5F300B2C-7679-44A0-99F3-8A6E31330E28}"/>
              </a:ext>
            </a:extLst>
          </p:cNvPr>
          <p:cNvPicPr>
            <a:picLocks noChangeAspect="1"/>
          </p:cNvPicPr>
          <p:nvPr/>
        </p:nvPicPr>
        <p:blipFill>
          <a:blip r:embed="rId6"/>
          <a:stretch>
            <a:fillRect/>
          </a:stretch>
        </p:blipFill>
        <p:spPr>
          <a:xfrm>
            <a:off x="5964491" y="2146870"/>
            <a:ext cx="5810721" cy="2833721"/>
          </a:xfrm>
          <a:prstGeom prst="rect">
            <a:avLst/>
          </a:prstGeom>
        </p:spPr>
      </p:pic>
      <p:sp>
        <p:nvSpPr>
          <p:cNvPr id="10" name="Título 10">
            <a:extLst>
              <a:ext uri="{FF2B5EF4-FFF2-40B4-BE49-F238E27FC236}">
                <a16:creationId xmlns:a16="http://schemas.microsoft.com/office/drawing/2014/main" id="{3E52800C-D1EA-4396-B8C8-502B793A4D7C}"/>
              </a:ext>
            </a:extLst>
          </p:cNvPr>
          <p:cNvSpPr txBox="1">
            <a:spLocks/>
          </p:cNvSpPr>
          <p:nvPr/>
        </p:nvSpPr>
        <p:spPr>
          <a:xfrm>
            <a:off x="8263260" y="5017787"/>
            <a:ext cx="1213182" cy="232265"/>
          </a:xfrm>
          <a:prstGeom prst="rect">
            <a:avLst/>
          </a:prstGeom>
          <a:effectLst/>
        </p:spPr>
        <p:txBody>
          <a:bodyPr vert="horz" lIns="91440" tIns="45720" rIns="91440" bIns="45720" numCol="1" rtlCol="0" anchor="b">
            <a:noAutofit/>
          </a:bodyPr>
          <a:lstStyle>
            <a:lvl1pPr algn="ctr" defTabSz="457200" rtl="0" eaLnBrk="1" latinLnBrk="0" hangingPunct="1">
              <a:spcBef>
                <a:spcPct val="0"/>
              </a:spcBef>
              <a:buNone/>
              <a:defRPr sz="4400" b="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1200" b="1" dirty="0">
                <a:solidFill>
                  <a:srgbClr val="0070C0"/>
                </a:solidFill>
              </a:rPr>
              <a:t>Fuente: Propia</a:t>
            </a:r>
            <a:endParaRPr lang="es-CO" sz="1200" b="1" dirty="0">
              <a:solidFill>
                <a:srgbClr val="0070C0"/>
              </a:solidFill>
            </a:endParaRPr>
          </a:p>
        </p:txBody>
      </p:sp>
    </p:spTree>
    <p:extLst>
      <p:ext uri="{BB962C8B-B14F-4D97-AF65-F5344CB8AC3E}">
        <p14:creationId xmlns:p14="http://schemas.microsoft.com/office/powerpoint/2010/main" val="22095883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50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barn(inVertical)">
                                      <p:cBhvr>
                                        <p:cTn id="13" dur="500"/>
                                        <p:tgtEl>
                                          <p:spTgt spid="12">
                                            <p:txEl>
                                              <p:pRg st="0" end="0"/>
                                            </p:txEl>
                                          </p:spTgt>
                                        </p:tgtEl>
                                      </p:cBhvr>
                                    </p:animEffect>
                                  </p:childTnLst>
                                </p:cTn>
                              </p:par>
                            </p:childTnLst>
                          </p:cTn>
                        </p:par>
                        <p:par>
                          <p:cTn id="14" fill="hold">
                            <p:stCondLst>
                              <p:cond delay="2000"/>
                            </p:stCondLst>
                            <p:childTnLst>
                              <p:par>
                                <p:cTn id="15" presetID="16" presetClass="entr" presetSubtype="21" fill="hold" nodeType="afterEffect">
                                  <p:stCondLst>
                                    <p:cond delay="500"/>
                                  </p:stCondLst>
                                  <p:childTnLst>
                                    <p:set>
                                      <p:cBhvr>
                                        <p:cTn id="16" dur="1" fill="hold">
                                          <p:stCondLst>
                                            <p:cond delay="0"/>
                                          </p:stCondLst>
                                        </p:cTn>
                                        <p:tgtEl>
                                          <p:spTgt spid="3"/>
                                        </p:tgtEl>
                                        <p:attrNameLst>
                                          <p:attrName>style.visibility</p:attrName>
                                        </p:attrNameLst>
                                      </p:cBhvr>
                                      <p:to>
                                        <p:strVal val="visible"/>
                                      </p:to>
                                    </p:set>
                                    <p:animEffect transition="in" filter="barn(inVertical)">
                                      <p:cBhvr>
                                        <p:cTn id="17" dur="500"/>
                                        <p:tgtEl>
                                          <p:spTgt spid="3"/>
                                        </p:tgtEl>
                                      </p:cBhvr>
                                    </p:animEffect>
                                  </p:childTnLst>
                                </p:cTn>
                              </p:par>
                            </p:childTnLst>
                          </p:cTn>
                        </p:par>
                        <p:par>
                          <p:cTn id="18" fill="hold">
                            <p:stCondLst>
                              <p:cond delay="3000"/>
                            </p:stCondLst>
                            <p:childTnLst>
                              <p:par>
                                <p:cTn id="19" presetID="1" presetClass="entr" presetSubtype="0" fill="hold" grpId="0" nodeType="afterEffect">
                                  <p:stCondLst>
                                    <p:cond delay="500"/>
                                  </p:stCondLst>
                                  <p:childTnLst>
                                    <p:set>
                                      <p:cBhvr>
                                        <p:cTn id="20" dur="1" fill="hold">
                                          <p:stCondLst>
                                            <p:cond delay="499"/>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691511"/>
            <a:ext cx="9733512" cy="1185898"/>
          </a:xfrm>
        </p:spPr>
        <p:txBody>
          <a:bodyPr>
            <a:normAutofit fontScale="90000"/>
          </a:bodyPr>
          <a:lstStyle/>
          <a:p>
            <a:r>
              <a:rPr lang="es-ES" b="1" dirty="0"/>
              <a:t>Pregunta 7: ¿Para su incorporación de las siguientes pruebas cuál(es) presentó?</a:t>
            </a:r>
            <a:endParaRPr lang="es-CO" b="1" dirty="0"/>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1641826" y="1877409"/>
            <a:ext cx="4003938" cy="4213902"/>
          </a:xfrm>
        </p:spPr>
        <p:txBody>
          <a:bodyPr>
            <a:normAutofit fontScale="92500" lnSpcReduction="10000"/>
          </a:bodyPr>
          <a:lstStyle/>
          <a:p>
            <a:pPr algn="just"/>
            <a:r>
              <a:rPr lang="es-ES" dirty="0"/>
              <a:t>Pregunta con opción de múltiple respuesta arroja que el 34% presento una entrevista para su incorporación, el 33% pruebas de conocimiento, el 22% exámenes de personalidad y el 22% pruebas psicológicas, se observa que la microempresa ha implementado prácticas de selección para incorporar a sus colabores en los equipos de trabajo, por tal razón se trabajara sobre esta para la propuesta.</a:t>
            </a:r>
            <a:endParaRPr lang="es-CO" dirty="0"/>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70B80F1F-FFBD-4431-9118-97BD3A7C72D9}"/>
              </a:ext>
            </a:extLst>
          </p:cNvPr>
          <p:cNvPicPr>
            <a:picLocks noChangeAspect="1"/>
          </p:cNvPicPr>
          <p:nvPr/>
        </p:nvPicPr>
        <p:blipFill>
          <a:blip r:embed="rId5"/>
          <a:stretch>
            <a:fillRect/>
          </a:stretch>
        </p:blipFill>
        <p:spPr>
          <a:xfrm>
            <a:off x="0" y="5555811"/>
            <a:ext cx="1974333" cy="1302188"/>
          </a:xfrm>
          <a:prstGeom prst="rect">
            <a:avLst/>
          </a:prstGeom>
        </p:spPr>
      </p:pic>
      <p:pic>
        <p:nvPicPr>
          <p:cNvPr id="2" name="Imagen 1">
            <a:extLst>
              <a:ext uri="{FF2B5EF4-FFF2-40B4-BE49-F238E27FC236}">
                <a16:creationId xmlns:a16="http://schemas.microsoft.com/office/drawing/2014/main" id="{6086928B-E4CB-4AD2-85F9-4B3694690B3B}"/>
              </a:ext>
            </a:extLst>
          </p:cNvPr>
          <p:cNvPicPr>
            <a:picLocks noChangeAspect="1"/>
          </p:cNvPicPr>
          <p:nvPr/>
        </p:nvPicPr>
        <p:blipFill>
          <a:blip r:embed="rId6"/>
          <a:stretch>
            <a:fillRect/>
          </a:stretch>
        </p:blipFill>
        <p:spPr>
          <a:xfrm>
            <a:off x="6540038" y="1877409"/>
            <a:ext cx="5047877" cy="4034896"/>
          </a:xfrm>
          <a:prstGeom prst="rect">
            <a:avLst/>
          </a:prstGeom>
        </p:spPr>
      </p:pic>
      <p:sp>
        <p:nvSpPr>
          <p:cNvPr id="10" name="Título 10">
            <a:extLst>
              <a:ext uri="{FF2B5EF4-FFF2-40B4-BE49-F238E27FC236}">
                <a16:creationId xmlns:a16="http://schemas.microsoft.com/office/drawing/2014/main" id="{B8751E74-9A37-4FA1-AF4B-6BBD49EB1D04}"/>
              </a:ext>
            </a:extLst>
          </p:cNvPr>
          <p:cNvSpPr txBox="1">
            <a:spLocks/>
          </p:cNvSpPr>
          <p:nvPr/>
        </p:nvSpPr>
        <p:spPr>
          <a:xfrm>
            <a:off x="8783862" y="5912305"/>
            <a:ext cx="1213182" cy="232265"/>
          </a:xfrm>
          <a:prstGeom prst="rect">
            <a:avLst/>
          </a:prstGeom>
          <a:effectLst/>
        </p:spPr>
        <p:txBody>
          <a:bodyPr vert="horz" lIns="91440" tIns="45720" rIns="91440" bIns="45720" numCol="1" rtlCol="0" anchor="b">
            <a:noAutofit/>
          </a:bodyPr>
          <a:lstStyle>
            <a:lvl1pPr algn="ctr" defTabSz="457200" rtl="0" eaLnBrk="1" latinLnBrk="0" hangingPunct="1">
              <a:spcBef>
                <a:spcPct val="0"/>
              </a:spcBef>
              <a:buNone/>
              <a:defRPr sz="4400" b="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1200" b="1" dirty="0">
                <a:solidFill>
                  <a:srgbClr val="0070C0"/>
                </a:solidFill>
              </a:rPr>
              <a:t>Fuente: Propia</a:t>
            </a:r>
            <a:endParaRPr lang="es-CO" sz="1200" b="1" dirty="0">
              <a:solidFill>
                <a:srgbClr val="0070C0"/>
              </a:solidFill>
            </a:endParaRPr>
          </a:p>
        </p:txBody>
      </p:sp>
    </p:spTree>
    <p:extLst>
      <p:ext uri="{BB962C8B-B14F-4D97-AF65-F5344CB8AC3E}">
        <p14:creationId xmlns:p14="http://schemas.microsoft.com/office/powerpoint/2010/main" val="29939857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1000"/>
                            </p:stCondLst>
                            <p:childTnLst>
                              <p:par>
                                <p:cTn id="9" presetID="6" presetClass="entr" presetSubtype="16" fill="hold" nodeType="afterEffect">
                                  <p:stCondLst>
                                    <p:cond delay="500"/>
                                  </p:stCondLst>
                                  <p:childTnLst>
                                    <p:set>
                                      <p:cBhvr>
                                        <p:cTn id="10" dur="1" fill="hold">
                                          <p:stCondLst>
                                            <p:cond delay="0"/>
                                          </p:stCondLst>
                                        </p:cTn>
                                        <p:tgtEl>
                                          <p:spTgt spid="2"/>
                                        </p:tgtEl>
                                        <p:attrNameLst>
                                          <p:attrName>style.visibility</p:attrName>
                                        </p:attrNameLst>
                                      </p:cBhvr>
                                      <p:to>
                                        <p:strVal val="visible"/>
                                      </p:to>
                                    </p:set>
                                    <p:animEffect transition="in" filter="circle(in)">
                                      <p:cBhvr>
                                        <p:cTn id="11" dur="500"/>
                                        <p:tgtEl>
                                          <p:spTgt spid="2"/>
                                        </p:tgtEl>
                                      </p:cBhvr>
                                    </p:animEffect>
                                  </p:childTnLst>
                                </p:cTn>
                              </p:par>
                            </p:childTnLst>
                          </p:cTn>
                        </p:par>
                        <p:par>
                          <p:cTn id="12" fill="hold">
                            <p:stCondLst>
                              <p:cond delay="2000"/>
                            </p:stCondLst>
                            <p:childTnLst>
                              <p:par>
                                <p:cTn id="13" presetID="21" presetClass="entr" presetSubtype="1" fill="hold" grpId="0" nodeType="afterEffect">
                                  <p:stCondLst>
                                    <p:cond delay="50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wheel(1)">
                                      <p:cBhvr>
                                        <p:cTn id="15" dur="500"/>
                                        <p:tgtEl>
                                          <p:spTgt spid="12">
                                            <p:txEl>
                                              <p:pRg st="0" end="0"/>
                                            </p:txEl>
                                          </p:spTgt>
                                        </p:tgtEl>
                                      </p:cBhvr>
                                    </p:animEffect>
                                  </p:childTnLst>
                                </p:cTn>
                              </p:par>
                            </p:childTnLst>
                          </p:cTn>
                        </p:par>
                        <p:par>
                          <p:cTn id="16" fill="hold">
                            <p:stCondLst>
                              <p:cond delay="3000"/>
                            </p:stCondLst>
                            <p:childTnLst>
                              <p:par>
                                <p:cTn id="17" presetID="1" presetClass="entr" presetSubtype="0" fill="hold" grpId="0" nodeType="afterEffect">
                                  <p:stCondLst>
                                    <p:cond delay="500"/>
                                  </p:stCondLst>
                                  <p:childTnLst>
                                    <p:set>
                                      <p:cBhvr>
                                        <p:cTn id="18" dur="1" fill="hold">
                                          <p:stCondLst>
                                            <p:cond delay="499"/>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586855"/>
            <a:ext cx="9733512" cy="1290554"/>
          </a:xfrm>
        </p:spPr>
        <p:txBody>
          <a:bodyPr>
            <a:normAutofit fontScale="90000"/>
          </a:bodyPr>
          <a:lstStyle/>
          <a:p>
            <a:r>
              <a:rPr lang="es-ES" b="1" dirty="0"/>
              <a:t>Pregunta 8: ¿Tiene definida las funciones de su cargo en forma documental?</a:t>
            </a:r>
            <a:endParaRPr lang="es-CO" b="1" dirty="0"/>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1641826" y="1877409"/>
            <a:ext cx="4003938" cy="4213902"/>
          </a:xfrm>
        </p:spPr>
        <p:txBody>
          <a:bodyPr>
            <a:normAutofit fontScale="92500" lnSpcReduction="10000"/>
          </a:bodyPr>
          <a:lstStyle/>
          <a:p>
            <a:pPr algn="just"/>
            <a:r>
              <a:rPr lang="es-ES" dirty="0"/>
              <a:t>El 100% de los encuestados respondió que las funciones de su cargo si están definidas, y como se puedo constatar con la entrevista, estas se encuentran en el contrato de trabajo, pero que no hay un formato como tal en el que se identifique cada cargo, por tal razón la propuesta debe contener el formato para la creación del perfil del cargo, sus funciones y demás contenidos necesarios para identificarlos correctamente.</a:t>
            </a:r>
            <a:endParaRPr lang="es-CO" dirty="0"/>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70B80F1F-FFBD-4431-9118-97BD3A7C72D9}"/>
              </a:ext>
            </a:extLst>
          </p:cNvPr>
          <p:cNvPicPr>
            <a:picLocks noChangeAspect="1"/>
          </p:cNvPicPr>
          <p:nvPr/>
        </p:nvPicPr>
        <p:blipFill>
          <a:blip r:embed="rId5"/>
          <a:stretch>
            <a:fillRect/>
          </a:stretch>
        </p:blipFill>
        <p:spPr>
          <a:xfrm>
            <a:off x="0" y="5555811"/>
            <a:ext cx="1974333" cy="1302188"/>
          </a:xfrm>
          <a:prstGeom prst="rect">
            <a:avLst/>
          </a:prstGeom>
        </p:spPr>
      </p:pic>
      <p:pic>
        <p:nvPicPr>
          <p:cNvPr id="3" name="Imagen 2">
            <a:extLst>
              <a:ext uri="{FF2B5EF4-FFF2-40B4-BE49-F238E27FC236}">
                <a16:creationId xmlns:a16="http://schemas.microsoft.com/office/drawing/2014/main" id="{8FF79B68-FB80-4C46-A539-B1C99D3B57D8}"/>
              </a:ext>
            </a:extLst>
          </p:cNvPr>
          <p:cNvPicPr>
            <a:picLocks noChangeAspect="1"/>
          </p:cNvPicPr>
          <p:nvPr/>
        </p:nvPicPr>
        <p:blipFill>
          <a:blip r:embed="rId6"/>
          <a:stretch>
            <a:fillRect/>
          </a:stretch>
        </p:blipFill>
        <p:spPr>
          <a:xfrm>
            <a:off x="6096000" y="2246848"/>
            <a:ext cx="5688104" cy="2733744"/>
          </a:xfrm>
          <a:prstGeom prst="rect">
            <a:avLst/>
          </a:prstGeom>
        </p:spPr>
      </p:pic>
      <p:sp>
        <p:nvSpPr>
          <p:cNvPr id="10" name="Título 10">
            <a:extLst>
              <a:ext uri="{FF2B5EF4-FFF2-40B4-BE49-F238E27FC236}">
                <a16:creationId xmlns:a16="http://schemas.microsoft.com/office/drawing/2014/main" id="{96029398-F04A-44CC-A94E-EB804A694014}"/>
              </a:ext>
            </a:extLst>
          </p:cNvPr>
          <p:cNvSpPr txBox="1">
            <a:spLocks/>
          </p:cNvSpPr>
          <p:nvPr/>
        </p:nvSpPr>
        <p:spPr>
          <a:xfrm>
            <a:off x="8207086" y="4980592"/>
            <a:ext cx="1213182" cy="232265"/>
          </a:xfrm>
          <a:prstGeom prst="rect">
            <a:avLst/>
          </a:prstGeom>
          <a:effectLst/>
        </p:spPr>
        <p:txBody>
          <a:bodyPr vert="horz" lIns="91440" tIns="45720" rIns="91440" bIns="45720" numCol="1" rtlCol="0" anchor="b">
            <a:noAutofit/>
          </a:bodyPr>
          <a:lstStyle>
            <a:lvl1pPr algn="ctr" defTabSz="457200" rtl="0" eaLnBrk="1" latinLnBrk="0" hangingPunct="1">
              <a:spcBef>
                <a:spcPct val="0"/>
              </a:spcBef>
              <a:buNone/>
              <a:defRPr sz="4400" b="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1200" b="1" dirty="0">
                <a:solidFill>
                  <a:srgbClr val="0070C0"/>
                </a:solidFill>
              </a:rPr>
              <a:t>Fuente: Propia</a:t>
            </a:r>
            <a:endParaRPr lang="es-CO" sz="1200" b="1" dirty="0">
              <a:solidFill>
                <a:srgbClr val="0070C0"/>
              </a:solidFill>
            </a:endParaRPr>
          </a:p>
        </p:txBody>
      </p:sp>
    </p:spTree>
    <p:extLst>
      <p:ext uri="{BB962C8B-B14F-4D97-AF65-F5344CB8AC3E}">
        <p14:creationId xmlns:p14="http://schemas.microsoft.com/office/powerpoint/2010/main" val="3790115402"/>
      </p:ext>
    </p:extLst>
  </p:cSld>
  <p:clrMapOvr>
    <a:masterClrMapping/>
  </p:clrMapOvr>
  <mc:AlternateContent xmlns:mc="http://schemas.openxmlformats.org/markup-compatibility/2006" xmlns:p14="http://schemas.microsoft.com/office/powerpoint/2010/main">
    <mc:Choice Requires="p14">
      <p:transition spd="slow" p14:dur="20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par>
                          <p:cTn id="8" fill="hold">
                            <p:stCondLst>
                              <p:cond delay="1000"/>
                            </p:stCondLst>
                            <p:childTnLst>
                              <p:par>
                                <p:cTn id="9" presetID="31" presetClass="entr" presetSubtype="0" fill="hold" grpId="0" nodeType="afterEffect">
                                  <p:stCondLst>
                                    <p:cond delay="500"/>
                                  </p:stCondLst>
                                  <p:childTnLst>
                                    <p:set>
                                      <p:cBhvr>
                                        <p:cTn id="10" dur="1" fill="hold">
                                          <p:stCondLst>
                                            <p:cond delay="0"/>
                                          </p:stCondLst>
                                        </p:cTn>
                                        <p:tgtEl>
                                          <p:spTgt spid="12">
                                            <p:txEl>
                                              <p:pRg st="0" end="0"/>
                                            </p:txEl>
                                          </p:spTgt>
                                        </p:tgtEl>
                                        <p:attrNameLst>
                                          <p:attrName>style.visibility</p:attrName>
                                        </p:attrNameLst>
                                      </p:cBhvr>
                                      <p:to>
                                        <p:strVal val="visible"/>
                                      </p:to>
                                    </p:set>
                                    <p:anim calcmode="lin" valueType="num">
                                      <p:cBhvr>
                                        <p:cTn id="11"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12">
                                            <p:txEl>
                                              <p:pRg st="0" end="0"/>
                                            </p:txEl>
                                          </p:spTgt>
                                        </p:tgtEl>
                                        <p:attrNameLst>
                                          <p:attrName>ppt_h</p:attrName>
                                        </p:attrNameLst>
                                      </p:cBhvr>
                                      <p:tavLst>
                                        <p:tav tm="0">
                                          <p:val>
                                            <p:fltVal val="0"/>
                                          </p:val>
                                        </p:tav>
                                        <p:tav tm="100000">
                                          <p:val>
                                            <p:strVal val="#ppt_h"/>
                                          </p:val>
                                        </p:tav>
                                      </p:tavLst>
                                    </p:anim>
                                    <p:anim calcmode="lin" valueType="num">
                                      <p:cBhvr>
                                        <p:cTn id="13" dur="500" fill="hold"/>
                                        <p:tgtEl>
                                          <p:spTgt spid="12">
                                            <p:txEl>
                                              <p:pRg st="0" end="0"/>
                                            </p:txEl>
                                          </p:spTgt>
                                        </p:tgtEl>
                                        <p:attrNameLst>
                                          <p:attrName>style.rotation</p:attrName>
                                        </p:attrNameLst>
                                      </p:cBhvr>
                                      <p:tavLst>
                                        <p:tav tm="0">
                                          <p:val>
                                            <p:fltVal val="90"/>
                                          </p:val>
                                        </p:tav>
                                        <p:tav tm="100000">
                                          <p:val>
                                            <p:fltVal val="0"/>
                                          </p:val>
                                        </p:tav>
                                      </p:tavLst>
                                    </p:anim>
                                    <p:animEffect transition="in" filter="fade">
                                      <p:cBhvr>
                                        <p:cTn id="14" dur="500"/>
                                        <p:tgtEl>
                                          <p:spTgt spid="12">
                                            <p:txEl>
                                              <p:pRg st="0" end="0"/>
                                            </p:txEl>
                                          </p:spTgt>
                                        </p:tgtEl>
                                      </p:cBhvr>
                                    </p:animEffect>
                                  </p:childTnLst>
                                </p:cTn>
                              </p:par>
                            </p:childTnLst>
                          </p:cTn>
                        </p:par>
                        <p:par>
                          <p:cTn id="15" fill="hold">
                            <p:stCondLst>
                              <p:cond delay="2000"/>
                            </p:stCondLst>
                            <p:childTnLst>
                              <p:par>
                                <p:cTn id="16" presetID="53" presetClass="entr" presetSubtype="16" fill="hold" nodeType="afterEffect">
                                  <p:stCondLst>
                                    <p:cond delay="50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par>
                          <p:cTn id="21" fill="hold">
                            <p:stCondLst>
                              <p:cond delay="3000"/>
                            </p:stCondLst>
                            <p:childTnLst>
                              <p:par>
                                <p:cTn id="22" presetID="1" presetClass="entr" presetSubtype="0" fill="hold" grpId="0" nodeType="afterEffect">
                                  <p:stCondLst>
                                    <p:cond delay="500"/>
                                  </p:stCondLst>
                                  <p:childTnLst>
                                    <p:set>
                                      <p:cBhvr>
                                        <p:cTn id="23" dur="1" fill="hold">
                                          <p:stCondLst>
                                            <p:cond delay="499"/>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575221"/>
            <a:ext cx="9733512" cy="1302188"/>
          </a:xfrm>
        </p:spPr>
        <p:txBody>
          <a:bodyPr>
            <a:normAutofit fontScale="90000"/>
          </a:bodyPr>
          <a:lstStyle/>
          <a:p>
            <a:r>
              <a:rPr lang="es-ES" b="1" dirty="0"/>
              <a:t>Pregunta 12: ¿Qué documentación le solicitaron en su proceso de incorporación?</a:t>
            </a:r>
            <a:endParaRPr lang="es-CO" b="1" dirty="0"/>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1641826" y="1877409"/>
            <a:ext cx="4003938" cy="4213902"/>
          </a:xfrm>
        </p:spPr>
        <p:txBody>
          <a:bodyPr>
            <a:normAutofit fontScale="77500" lnSpcReduction="20000"/>
          </a:bodyPr>
          <a:lstStyle/>
          <a:p>
            <a:pPr algn="just"/>
            <a:r>
              <a:rPr lang="es-ES" dirty="0"/>
              <a:t>Esta pregunta con múltiple respuesta arroja que el documento más solicitado son las recomendaciones de trabajos anteriores con un 37%, seguido de las actualizaciones con 27%, finalmente tanto los títulos profesionales, como la tarjeta profesional tienen un 18% respectivamente, esto hace ver que para todo proceso de incorporación se tienen definido los documentos mínimos para formar parte de la microempresa, y además para trabajar con cada equipo, toda esta documentación de acuerdo a las leyes establecidas por el COPNIA y el Ministerio de Telecomunicaciones.</a:t>
            </a:r>
            <a:endParaRPr lang="es-CO" dirty="0"/>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70B80F1F-FFBD-4431-9118-97BD3A7C72D9}"/>
              </a:ext>
            </a:extLst>
          </p:cNvPr>
          <p:cNvPicPr>
            <a:picLocks noChangeAspect="1"/>
          </p:cNvPicPr>
          <p:nvPr/>
        </p:nvPicPr>
        <p:blipFill>
          <a:blip r:embed="rId5"/>
          <a:stretch>
            <a:fillRect/>
          </a:stretch>
        </p:blipFill>
        <p:spPr>
          <a:xfrm>
            <a:off x="0" y="5555811"/>
            <a:ext cx="1974333" cy="1302188"/>
          </a:xfrm>
          <a:prstGeom prst="rect">
            <a:avLst/>
          </a:prstGeom>
        </p:spPr>
      </p:pic>
      <p:pic>
        <p:nvPicPr>
          <p:cNvPr id="2" name="Imagen 1">
            <a:extLst>
              <a:ext uri="{FF2B5EF4-FFF2-40B4-BE49-F238E27FC236}">
                <a16:creationId xmlns:a16="http://schemas.microsoft.com/office/drawing/2014/main" id="{D7B696B4-57D2-4E12-9E1A-1F6D91AA880D}"/>
              </a:ext>
            </a:extLst>
          </p:cNvPr>
          <p:cNvPicPr>
            <a:picLocks noChangeAspect="1"/>
          </p:cNvPicPr>
          <p:nvPr/>
        </p:nvPicPr>
        <p:blipFill>
          <a:blip r:embed="rId6"/>
          <a:stretch>
            <a:fillRect/>
          </a:stretch>
        </p:blipFill>
        <p:spPr>
          <a:xfrm>
            <a:off x="6096000" y="2330790"/>
            <a:ext cx="5892656" cy="2832053"/>
          </a:xfrm>
          <a:prstGeom prst="rect">
            <a:avLst/>
          </a:prstGeom>
        </p:spPr>
      </p:pic>
      <p:sp>
        <p:nvSpPr>
          <p:cNvPr id="10" name="Título 10">
            <a:extLst>
              <a:ext uri="{FF2B5EF4-FFF2-40B4-BE49-F238E27FC236}">
                <a16:creationId xmlns:a16="http://schemas.microsoft.com/office/drawing/2014/main" id="{C4D4E3DD-5254-4ED9-A638-8273BB5ACFF0}"/>
              </a:ext>
            </a:extLst>
          </p:cNvPr>
          <p:cNvSpPr txBox="1">
            <a:spLocks/>
          </p:cNvSpPr>
          <p:nvPr/>
        </p:nvSpPr>
        <p:spPr>
          <a:xfrm>
            <a:off x="8435737" y="5185207"/>
            <a:ext cx="1213182" cy="232265"/>
          </a:xfrm>
          <a:prstGeom prst="rect">
            <a:avLst/>
          </a:prstGeom>
          <a:effectLst/>
        </p:spPr>
        <p:txBody>
          <a:bodyPr vert="horz" lIns="91440" tIns="45720" rIns="91440" bIns="45720" numCol="1" rtlCol="0" anchor="b">
            <a:noAutofit/>
          </a:bodyPr>
          <a:lstStyle>
            <a:lvl1pPr algn="ctr" defTabSz="457200" rtl="0" eaLnBrk="1" latinLnBrk="0" hangingPunct="1">
              <a:spcBef>
                <a:spcPct val="0"/>
              </a:spcBef>
              <a:buNone/>
              <a:defRPr sz="4400" b="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1200" b="1" dirty="0">
                <a:solidFill>
                  <a:srgbClr val="0070C0"/>
                </a:solidFill>
              </a:rPr>
              <a:t>Fuente: Propia</a:t>
            </a:r>
            <a:endParaRPr lang="es-CO" sz="1200" b="1" dirty="0">
              <a:solidFill>
                <a:srgbClr val="0070C0"/>
              </a:solidFill>
            </a:endParaRPr>
          </a:p>
        </p:txBody>
      </p:sp>
    </p:spTree>
    <p:extLst>
      <p:ext uri="{BB962C8B-B14F-4D97-AF65-F5344CB8AC3E}">
        <p14:creationId xmlns:p14="http://schemas.microsoft.com/office/powerpoint/2010/main" val="3500407245"/>
      </p:ext>
    </p:extLst>
  </p:cSld>
  <p:clrMapOvr>
    <a:masterClrMapping/>
  </p:clrMapOvr>
  <mc:AlternateContent xmlns:mc="http://schemas.openxmlformats.org/markup-compatibility/2006" xmlns:p14="http://schemas.microsoft.com/office/powerpoint/2010/main">
    <mc:Choice Requires="p14">
      <p:transition spd="slow" p14:dur="20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1000"/>
                            </p:stCondLst>
                            <p:childTnLst>
                              <p:par>
                                <p:cTn id="11" presetID="45" presetClass="entr" presetSubtype="0" fill="hold" nodeType="afterEffect">
                                  <p:stCondLst>
                                    <p:cond delay="5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anim calcmode="lin" valueType="num">
                                      <p:cBhvr>
                                        <p:cTn id="14" dur="500" fill="hold"/>
                                        <p:tgtEl>
                                          <p:spTgt spid="2"/>
                                        </p:tgtEl>
                                        <p:attrNameLst>
                                          <p:attrName>ppt_w</p:attrName>
                                        </p:attrNameLst>
                                      </p:cBhvr>
                                      <p:tavLst>
                                        <p:tav tm="0" fmla="#ppt_w*sin(2.5*pi*$)">
                                          <p:val>
                                            <p:fltVal val="0"/>
                                          </p:val>
                                        </p:tav>
                                        <p:tav tm="100000">
                                          <p:val>
                                            <p:fltVal val="1"/>
                                          </p:val>
                                        </p:tav>
                                      </p:tavLst>
                                    </p:anim>
                                    <p:anim calcmode="lin" valueType="num">
                                      <p:cBhvr>
                                        <p:cTn id="15" dur="500" fill="hold"/>
                                        <p:tgtEl>
                                          <p:spTgt spid="2"/>
                                        </p:tgtEl>
                                        <p:attrNameLst>
                                          <p:attrName>ppt_h</p:attrName>
                                        </p:attrNameLst>
                                      </p:cBhvr>
                                      <p:tavLst>
                                        <p:tav tm="0">
                                          <p:val>
                                            <p:strVal val="#ppt_h"/>
                                          </p:val>
                                        </p:tav>
                                        <p:tav tm="100000">
                                          <p:val>
                                            <p:strVal val="#ppt_h"/>
                                          </p:val>
                                        </p:tav>
                                      </p:tavLst>
                                    </p:anim>
                                  </p:childTnLst>
                                </p:cTn>
                              </p:par>
                            </p:childTnLst>
                          </p:cTn>
                        </p:par>
                        <p:par>
                          <p:cTn id="16" fill="hold">
                            <p:stCondLst>
                              <p:cond delay="2000"/>
                            </p:stCondLst>
                            <p:childTnLst>
                              <p:par>
                                <p:cTn id="17" presetID="26" presetClass="entr" presetSubtype="0" fill="hold" grpId="0" nodeType="afterEffect">
                                  <p:stCondLst>
                                    <p:cond delay="500"/>
                                  </p:stCondLst>
                                  <p:childTnLst>
                                    <p:set>
                                      <p:cBhvr>
                                        <p:cTn id="18" dur="1" fill="hold">
                                          <p:stCondLst>
                                            <p:cond delay="0"/>
                                          </p:stCondLst>
                                        </p:cTn>
                                        <p:tgtEl>
                                          <p:spTgt spid="12">
                                            <p:txEl>
                                              <p:pRg st="0" end="0"/>
                                            </p:txEl>
                                          </p:spTgt>
                                        </p:tgtEl>
                                        <p:attrNameLst>
                                          <p:attrName>style.visibility</p:attrName>
                                        </p:attrNameLst>
                                      </p:cBhvr>
                                      <p:to>
                                        <p:strVal val="visible"/>
                                      </p:to>
                                    </p:set>
                                    <p:animEffect transition="in" filter="wipe(down)">
                                      <p:cBhvr>
                                        <p:cTn id="19" dur="145">
                                          <p:stCondLst>
                                            <p:cond delay="0"/>
                                          </p:stCondLst>
                                        </p:cTn>
                                        <p:tgtEl>
                                          <p:spTgt spid="12">
                                            <p:txEl>
                                              <p:pRg st="0" end="0"/>
                                            </p:txEl>
                                          </p:spTgt>
                                        </p:tgtEl>
                                      </p:cBhvr>
                                    </p:animEffect>
                                    <p:anim calcmode="lin" valueType="num">
                                      <p:cBhvr>
                                        <p:cTn id="20" dur="456" tmFilter="0,0; 0.14,0.36; 0.43,0.73; 0.71,0.91; 1.0,1.0">
                                          <p:stCondLst>
                                            <p:cond delay="0"/>
                                          </p:stCondLst>
                                        </p:cTn>
                                        <p:tgtEl>
                                          <p:spTgt spid="12">
                                            <p:txEl>
                                              <p:pRg st="0" end="0"/>
                                            </p:txEl>
                                          </p:spTgt>
                                        </p:tgtEl>
                                        <p:attrNameLst>
                                          <p:attrName>ppt_x</p:attrName>
                                        </p:attrNameLst>
                                      </p:cBhvr>
                                      <p:tavLst>
                                        <p:tav tm="0">
                                          <p:val>
                                            <p:strVal val="#ppt_x-0.25"/>
                                          </p:val>
                                        </p:tav>
                                        <p:tav tm="100000">
                                          <p:val>
                                            <p:strVal val="#ppt_x"/>
                                          </p:val>
                                        </p:tav>
                                      </p:tavLst>
                                    </p:anim>
                                    <p:anim calcmode="lin" valueType="num">
                                      <p:cBhvr>
                                        <p:cTn id="21" dur="166" tmFilter="0.0,0.0; 0.25,0.07; 0.50,0.2; 0.75,0.467; 1.0,1.0">
                                          <p:stCondLst>
                                            <p:cond delay="0"/>
                                          </p:stCondLst>
                                        </p:cTn>
                                        <p:tgtEl>
                                          <p:spTgt spid="12">
                                            <p:txEl>
                                              <p:pRg st="0" end="0"/>
                                            </p:txEl>
                                          </p:spTgt>
                                        </p:tgtEl>
                                        <p:attrNameLst>
                                          <p:attrName>ppt_y</p:attrName>
                                        </p:attrNameLst>
                                      </p:cBhvr>
                                      <p:tavLst>
                                        <p:tav tm="0" fmla="#ppt_y-sin(pi*$)/3">
                                          <p:val>
                                            <p:fltVal val="0.5"/>
                                          </p:val>
                                        </p:tav>
                                        <p:tav tm="100000">
                                          <p:val>
                                            <p:fltVal val="1"/>
                                          </p:val>
                                        </p:tav>
                                      </p:tavLst>
                                    </p:anim>
                                    <p:anim calcmode="lin" valueType="num">
                                      <p:cBhvr>
                                        <p:cTn id="22" dur="166" tmFilter="0, 0; 0.125,0.2665; 0.25,0.4; 0.375,0.465; 0.5,0.5;  0.625,0.535; 0.75,0.6; 0.875,0.7335; 1,1">
                                          <p:stCondLst>
                                            <p:cond delay="166"/>
                                          </p:stCondLst>
                                        </p:cTn>
                                        <p:tgtEl>
                                          <p:spTgt spid="12">
                                            <p:txEl>
                                              <p:pRg st="0" end="0"/>
                                            </p:txEl>
                                          </p:spTgt>
                                        </p:tgtEl>
                                        <p:attrNameLst>
                                          <p:attrName>ppt_y</p:attrName>
                                        </p:attrNameLst>
                                      </p:cBhvr>
                                      <p:tavLst>
                                        <p:tav tm="0" fmla="#ppt_y-sin(pi*$)/9">
                                          <p:val>
                                            <p:fltVal val="0"/>
                                          </p:val>
                                        </p:tav>
                                        <p:tav tm="100000">
                                          <p:val>
                                            <p:fltVal val="1"/>
                                          </p:val>
                                        </p:tav>
                                      </p:tavLst>
                                    </p:anim>
                                    <p:anim calcmode="lin" valueType="num">
                                      <p:cBhvr>
                                        <p:cTn id="23" dur="83" tmFilter="0, 0; 0.125,0.2665; 0.25,0.4; 0.375,0.465; 0.5,0.5;  0.625,0.535; 0.75,0.6; 0.875,0.7335; 1,1">
                                          <p:stCondLst>
                                            <p:cond delay="331"/>
                                          </p:stCondLst>
                                        </p:cTn>
                                        <p:tgtEl>
                                          <p:spTgt spid="12">
                                            <p:txEl>
                                              <p:pRg st="0" end="0"/>
                                            </p:txEl>
                                          </p:spTgt>
                                        </p:tgtEl>
                                        <p:attrNameLst>
                                          <p:attrName>ppt_y</p:attrName>
                                        </p:attrNameLst>
                                      </p:cBhvr>
                                      <p:tavLst>
                                        <p:tav tm="0" fmla="#ppt_y-sin(pi*$)/27">
                                          <p:val>
                                            <p:fltVal val="0"/>
                                          </p:val>
                                        </p:tav>
                                        <p:tav tm="100000">
                                          <p:val>
                                            <p:fltVal val="1"/>
                                          </p:val>
                                        </p:tav>
                                      </p:tavLst>
                                    </p:anim>
                                    <p:anim calcmode="lin" valueType="num">
                                      <p:cBhvr>
                                        <p:cTn id="24" dur="41" tmFilter="0, 0; 0.125,0.2665; 0.25,0.4; 0.375,0.465; 0.5,0.5;  0.625,0.535; 0.75,0.6; 0.875,0.7335; 1,1">
                                          <p:stCondLst>
                                            <p:cond delay="414"/>
                                          </p:stCondLst>
                                        </p:cTn>
                                        <p:tgtEl>
                                          <p:spTgt spid="12">
                                            <p:txEl>
                                              <p:pRg st="0" end="0"/>
                                            </p:txEl>
                                          </p:spTgt>
                                        </p:tgtEl>
                                        <p:attrNameLst>
                                          <p:attrName>ppt_y</p:attrName>
                                        </p:attrNameLst>
                                      </p:cBhvr>
                                      <p:tavLst>
                                        <p:tav tm="0" fmla="#ppt_y-sin(pi*$)/81">
                                          <p:val>
                                            <p:fltVal val="0"/>
                                          </p:val>
                                        </p:tav>
                                        <p:tav tm="100000">
                                          <p:val>
                                            <p:fltVal val="1"/>
                                          </p:val>
                                        </p:tav>
                                      </p:tavLst>
                                    </p:anim>
                                    <p:animScale>
                                      <p:cBhvr>
                                        <p:cTn id="25" dur="7">
                                          <p:stCondLst>
                                            <p:cond delay="162"/>
                                          </p:stCondLst>
                                        </p:cTn>
                                        <p:tgtEl>
                                          <p:spTgt spid="12">
                                            <p:txEl>
                                              <p:pRg st="0" end="0"/>
                                            </p:txEl>
                                          </p:spTgt>
                                        </p:tgtEl>
                                      </p:cBhvr>
                                      <p:to x="100000" y="60000"/>
                                    </p:animScale>
                                    <p:animScale>
                                      <p:cBhvr>
                                        <p:cTn id="26" dur="41" decel="50000">
                                          <p:stCondLst>
                                            <p:cond delay="169"/>
                                          </p:stCondLst>
                                        </p:cTn>
                                        <p:tgtEl>
                                          <p:spTgt spid="12">
                                            <p:txEl>
                                              <p:pRg st="0" end="0"/>
                                            </p:txEl>
                                          </p:spTgt>
                                        </p:tgtEl>
                                      </p:cBhvr>
                                      <p:to x="100000" y="100000"/>
                                    </p:animScale>
                                    <p:animScale>
                                      <p:cBhvr>
                                        <p:cTn id="27" dur="7">
                                          <p:stCondLst>
                                            <p:cond delay="328"/>
                                          </p:stCondLst>
                                        </p:cTn>
                                        <p:tgtEl>
                                          <p:spTgt spid="12">
                                            <p:txEl>
                                              <p:pRg st="0" end="0"/>
                                            </p:txEl>
                                          </p:spTgt>
                                        </p:tgtEl>
                                      </p:cBhvr>
                                      <p:to x="100000" y="80000"/>
                                    </p:animScale>
                                    <p:animScale>
                                      <p:cBhvr>
                                        <p:cTn id="28" dur="41" decel="50000">
                                          <p:stCondLst>
                                            <p:cond delay="335"/>
                                          </p:stCondLst>
                                        </p:cTn>
                                        <p:tgtEl>
                                          <p:spTgt spid="12">
                                            <p:txEl>
                                              <p:pRg st="0" end="0"/>
                                            </p:txEl>
                                          </p:spTgt>
                                        </p:tgtEl>
                                      </p:cBhvr>
                                      <p:to x="100000" y="100000"/>
                                    </p:animScale>
                                    <p:animScale>
                                      <p:cBhvr>
                                        <p:cTn id="29" dur="7">
                                          <p:stCondLst>
                                            <p:cond delay="410"/>
                                          </p:stCondLst>
                                        </p:cTn>
                                        <p:tgtEl>
                                          <p:spTgt spid="12">
                                            <p:txEl>
                                              <p:pRg st="0" end="0"/>
                                            </p:txEl>
                                          </p:spTgt>
                                        </p:tgtEl>
                                      </p:cBhvr>
                                      <p:to x="100000" y="90000"/>
                                    </p:animScale>
                                    <p:animScale>
                                      <p:cBhvr>
                                        <p:cTn id="30" dur="41" decel="50000">
                                          <p:stCondLst>
                                            <p:cond delay="417"/>
                                          </p:stCondLst>
                                        </p:cTn>
                                        <p:tgtEl>
                                          <p:spTgt spid="12">
                                            <p:txEl>
                                              <p:pRg st="0" end="0"/>
                                            </p:txEl>
                                          </p:spTgt>
                                        </p:tgtEl>
                                      </p:cBhvr>
                                      <p:to x="100000" y="100000"/>
                                    </p:animScale>
                                    <p:animScale>
                                      <p:cBhvr>
                                        <p:cTn id="31" dur="7">
                                          <p:stCondLst>
                                            <p:cond delay="452"/>
                                          </p:stCondLst>
                                        </p:cTn>
                                        <p:tgtEl>
                                          <p:spTgt spid="12">
                                            <p:txEl>
                                              <p:pRg st="0" end="0"/>
                                            </p:txEl>
                                          </p:spTgt>
                                        </p:tgtEl>
                                      </p:cBhvr>
                                      <p:to x="100000" y="95000"/>
                                    </p:animScale>
                                    <p:animScale>
                                      <p:cBhvr>
                                        <p:cTn id="32" dur="41" decel="50000">
                                          <p:stCondLst>
                                            <p:cond delay="459"/>
                                          </p:stCondLst>
                                        </p:cTn>
                                        <p:tgtEl>
                                          <p:spTgt spid="12">
                                            <p:txEl>
                                              <p:pRg st="0" end="0"/>
                                            </p:txEl>
                                          </p:spTgt>
                                        </p:tgtEl>
                                      </p:cBhvr>
                                      <p:to x="100000" y="100000"/>
                                    </p:animScale>
                                  </p:childTnLst>
                                </p:cTn>
                              </p:par>
                            </p:childTnLst>
                          </p:cTn>
                        </p:par>
                        <p:par>
                          <p:cTn id="33" fill="hold">
                            <p:stCondLst>
                              <p:cond delay="3000"/>
                            </p:stCondLst>
                            <p:childTnLst>
                              <p:par>
                                <p:cTn id="34" presetID="1" presetClass="entr" presetSubtype="0" fill="hold" grpId="0" nodeType="afterEffect">
                                  <p:stCondLst>
                                    <p:cond delay="500"/>
                                  </p:stCondLst>
                                  <p:childTnLst>
                                    <p:set>
                                      <p:cBhvr>
                                        <p:cTn id="35" dur="1" fill="hold">
                                          <p:stCondLst>
                                            <p:cond delay="499"/>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575221"/>
            <a:ext cx="9733512" cy="1302188"/>
          </a:xfrm>
        </p:spPr>
        <p:txBody>
          <a:bodyPr>
            <a:normAutofit fontScale="90000"/>
          </a:bodyPr>
          <a:lstStyle/>
          <a:p>
            <a:r>
              <a:rPr lang="es-ES" b="1" dirty="0"/>
              <a:t>Pregunta 15: ¿Qué planes de beneficios conoce?</a:t>
            </a:r>
            <a:endParaRPr lang="es-CO" b="1" dirty="0"/>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1641826" y="1877409"/>
            <a:ext cx="4003938" cy="4213902"/>
          </a:xfrm>
        </p:spPr>
        <p:txBody>
          <a:bodyPr>
            <a:normAutofit fontScale="85000" lnSpcReduction="20000"/>
          </a:bodyPr>
          <a:lstStyle/>
          <a:p>
            <a:pPr algn="just"/>
            <a:r>
              <a:rPr lang="es-ES" dirty="0"/>
              <a:t>Esta pregunta con opción múltiple de respuesta, permite analizar que los beneficios que se aplican en la microempresa están reconocidos en un 47% los permisos, 29% las bonificaciones y un 24% las licencias, para una microempresa que se encuentra en sus primeros años, existen claros algunos beneficios, pero es parte de las recomendaciones seguir aplicándolos e ir implementado nuevos, con el fin de generar en los colaboradores mayor sentido de pertenencia por la microempresa, y por su visión de seguir creciendo en el mediano plazo.</a:t>
            </a:r>
            <a:endParaRPr lang="es-CO" dirty="0"/>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70B80F1F-FFBD-4431-9118-97BD3A7C72D9}"/>
              </a:ext>
            </a:extLst>
          </p:cNvPr>
          <p:cNvPicPr>
            <a:picLocks noChangeAspect="1"/>
          </p:cNvPicPr>
          <p:nvPr/>
        </p:nvPicPr>
        <p:blipFill>
          <a:blip r:embed="rId5"/>
          <a:stretch>
            <a:fillRect/>
          </a:stretch>
        </p:blipFill>
        <p:spPr>
          <a:xfrm>
            <a:off x="0" y="5555811"/>
            <a:ext cx="1974333" cy="1302188"/>
          </a:xfrm>
          <a:prstGeom prst="rect">
            <a:avLst/>
          </a:prstGeom>
        </p:spPr>
      </p:pic>
      <p:pic>
        <p:nvPicPr>
          <p:cNvPr id="3" name="Imagen 2">
            <a:extLst>
              <a:ext uri="{FF2B5EF4-FFF2-40B4-BE49-F238E27FC236}">
                <a16:creationId xmlns:a16="http://schemas.microsoft.com/office/drawing/2014/main" id="{13DEF23A-CFC7-4E01-9E49-09BC3B81AE19}"/>
              </a:ext>
            </a:extLst>
          </p:cNvPr>
          <p:cNvPicPr>
            <a:picLocks noChangeAspect="1"/>
          </p:cNvPicPr>
          <p:nvPr/>
        </p:nvPicPr>
        <p:blipFill>
          <a:blip r:embed="rId6"/>
          <a:stretch>
            <a:fillRect/>
          </a:stretch>
        </p:blipFill>
        <p:spPr>
          <a:xfrm>
            <a:off x="6834784" y="1765053"/>
            <a:ext cx="4813266" cy="4326258"/>
          </a:xfrm>
          <a:prstGeom prst="rect">
            <a:avLst/>
          </a:prstGeom>
        </p:spPr>
      </p:pic>
      <p:sp>
        <p:nvSpPr>
          <p:cNvPr id="10" name="Título 10">
            <a:extLst>
              <a:ext uri="{FF2B5EF4-FFF2-40B4-BE49-F238E27FC236}">
                <a16:creationId xmlns:a16="http://schemas.microsoft.com/office/drawing/2014/main" id="{D9FAF61A-14B4-449F-B963-3534F80CD69A}"/>
              </a:ext>
            </a:extLst>
          </p:cNvPr>
          <p:cNvSpPr txBox="1">
            <a:spLocks/>
          </p:cNvSpPr>
          <p:nvPr/>
        </p:nvSpPr>
        <p:spPr>
          <a:xfrm>
            <a:off x="8741658" y="6091311"/>
            <a:ext cx="1213182" cy="232265"/>
          </a:xfrm>
          <a:prstGeom prst="rect">
            <a:avLst/>
          </a:prstGeom>
          <a:effectLst/>
        </p:spPr>
        <p:txBody>
          <a:bodyPr vert="horz" lIns="91440" tIns="45720" rIns="91440" bIns="45720" numCol="1" rtlCol="0" anchor="b">
            <a:noAutofit/>
          </a:bodyPr>
          <a:lstStyle>
            <a:lvl1pPr algn="ctr" defTabSz="457200" rtl="0" eaLnBrk="1" latinLnBrk="0" hangingPunct="1">
              <a:spcBef>
                <a:spcPct val="0"/>
              </a:spcBef>
              <a:buNone/>
              <a:defRPr sz="4400" b="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1200" b="1" dirty="0">
                <a:solidFill>
                  <a:srgbClr val="0070C0"/>
                </a:solidFill>
              </a:rPr>
              <a:t>Fuente: Propia</a:t>
            </a:r>
            <a:endParaRPr lang="es-CO" sz="1200" b="1" dirty="0">
              <a:solidFill>
                <a:srgbClr val="0070C0"/>
              </a:solidFill>
            </a:endParaRPr>
          </a:p>
        </p:txBody>
      </p:sp>
    </p:spTree>
    <p:extLst>
      <p:ext uri="{BB962C8B-B14F-4D97-AF65-F5344CB8AC3E}">
        <p14:creationId xmlns:p14="http://schemas.microsoft.com/office/powerpoint/2010/main" val="1294271476"/>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499"/>
                                          </p:stCondLst>
                                        </p:cTn>
                                        <p:tgtEl>
                                          <p:spTgt spid="11"/>
                                        </p:tgtEl>
                                        <p:attrNameLst>
                                          <p:attrName>style.visibility</p:attrName>
                                        </p:attrNameLst>
                                      </p:cBhvr>
                                      <p:to>
                                        <p:strVal val="visible"/>
                                      </p:to>
                                    </p:set>
                                  </p:childTnLst>
                                </p:cTn>
                              </p:par>
                            </p:childTnLst>
                          </p:cTn>
                        </p:par>
                        <p:par>
                          <p:cTn id="7" fill="hold">
                            <p:stCondLst>
                              <p:cond delay="1000"/>
                            </p:stCondLst>
                            <p:childTnLst>
                              <p:par>
                                <p:cTn id="8" presetID="10" presetClass="entr" presetSubtype="0" fill="hold" grpId="0" nodeType="afterEffect">
                                  <p:stCondLst>
                                    <p:cond delay="500"/>
                                  </p:stCondLst>
                                  <p:childTnLst>
                                    <p:set>
                                      <p:cBhvr>
                                        <p:cTn id="9" dur="1" fill="hold">
                                          <p:stCondLst>
                                            <p:cond delay="0"/>
                                          </p:stCondLst>
                                        </p:cTn>
                                        <p:tgtEl>
                                          <p:spTgt spid="12">
                                            <p:txEl>
                                              <p:pRg st="0" end="0"/>
                                            </p:txEl>
                                          </p:spTgt>
                                        </p:tgtEl>
                                        <p:attrNameLst>
                                          <p:attrName>style.visibility</p:attrName>
                                        </p:attrNameLst>
                                      </p:cBhvr>
                                      <p:to>
                                        <p:strVal val="visible"/>
                                      </p:to>
                                    </p:set>
                                    <p:animEffect transition="in" filter="fade">
                                      <p:cBhvr>
                                        <p:cTn id="10" dur="500"/>
                                        <p:tgtEl>
                                          <p:spTgt spid="12">
                                            <p:txEl>
                                              <p:pRg st="0" end="0"/>
                                            </p:txEl>
                                          </p:spTgt>
                                        </p:tgtEl>
                                      </p:cBhvr>
                                    </p:animEffect>
                                  </p:childTnLst>
                                </p:cTn>
                              </p:par>
                            </p:childTnLst>
                          </p:cTn>
                        </p:par>
                        <p:par>
                          <p:cTn id="11" fill="hold">
                            <p:stCondLst>
                              <p:cond delay="2000"/>
                            </p:stCondLst>
                            <p:childTnLst>
                              <p:par>
                                <p:cTn id="12" presetID="2" presetClass="entr" presetSubtype="4" fill="hold" nodeType="after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childTnLst>
                          </p:cTn>
                        </p:par>
                        <p:par>
                          <p:cTn id="16" fill="hold">
                            <p:stCondLst>
                              <p:cond delay="3000"/>
                            </p:stCondLst>
                            <p:childTnLst>
                              <p:par>
                                <p:cTn id="17" presetID="1" presetClass="entr" presetSubtype="0" fill="hold" grpId="0" nodeType="afterEffect">
                                  <p:stCondLst>
                                    <p:cond delay="500"/>
                                  </p:stCondLst>
                                  <p:childTnLst>
                                    <p:set>
                                      <p:cBhvr>
                                        <p:cTn id="18" dur="1" fill="hold">
                                          <p:stCondLst>
                                            <p:cond delay="499"/>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0"/>
            <a:ext cx="9733512" cy="1215579"/>
          </a:xfrm>
        </p:spPr>
        <p:txBody>
          <a:bodyPr>
            <a:normAutofit fontScale="90000"/>
          </a:bodyPr>
          <a:lstStyle/>
          <a:p>
            <a:r>
              <a:rPr lang="es-ES" b="1" dirty="0">
                <a:effectLst/>
              </a:rPr>
              <a:t>Objetivo 2: Identificar prácticas de reclutamiento y selección</a:t>
            </a:r>
            <a:endParaRPr lang="es-CO" b="1" dirty="0"/>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609601" y="1215238"/>
            <a:ext cx="10696132" cy="1185898"/>
          </a:xfrm>
        </p:spPr>
        <p:txBody>
          <a:bodyPr>
            <a:normAutofit fontScale="85000" lnSpcReduction="20000"/>
          </a:bodyPr>
          <a:lstStyle/>
          <a:p>
            <a:pPr algn="just"/>
            <a:r>
              <a:rPr lang="es-ES" dirty="0"/>
              <a:t>Para dar cumplimiento del objetivo No. 2 identificar las prácticas de reclutamiento y selección del talento humano que requieren ser ajustadas en la microempresa, se realizó el análisis de la información recolectada en las herramientas aplicada, correspondiente a la entrevista con el representante legal y las encuestas realizadas a los colaboradores.</a:t>
            </a:r>
            <a:endParaRPr lang="es-CO" dirty="0"/>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C9569ECF-6C9E-4D9D-AC2D-8C5DB5F8DA8A}"/>
              </a:ext>
            </a:extLst>
          </p:cNvPr>
          <p:cNvPicPr>
            <a:picLocks noChangeAspect="1"/>
          </p:cNvPicPr>
          <p:nvPr/>
        </p:nvPicPr>
        <p:blipFill>
          <a:blip r:embed="rId5"/>
          <a:stretch>
            <a:fillRect/>
          </a:stretch>
        </p:blipFill>
        <p:spPr>
          <a:xfrm>
            <a:off x="0" y="5555811"/>
            <a:ext cx="1974333" cy="1302188"/>
          </a:xfrm>
          <a:prstGeom prst="rect">
            <a:avLst/>
          </a:prstGeom>
        </p:spPr>
      </p:pic>
      <p:graphicFrame>
        <p:nvGraphicFramePr>
          <p:cNvPr id="3" name="Tabla 2">
            <a:extLst>
              <a:ext uri="{FF2B5EF4-FFF2-40B4-BE49-F238E27FC236}">
                <a16:creationId xmlns:a16="http://schemas.microsoft.com/office/drawing/2014/main" id="{2CB0C1D6-4A17-4F66-8D94-32E76A510BDB}"/>
              </a:ext>
            </a:extLst>
          </p:cNvPr>
          <p:cNvGraphicFramePr>
            <a:graphicFrameLocks noGrp="1"/>
          </p:cNvGraphicFramePr>
          <p:nvPr>
            <p:extLst>
              <p:ext uri="{D42A27DB-BD31-4B8C-83A1-F6EECF244321}">
                <p14:modId xmlns:p14="http://schemas.microsoft.com/office/powerpoint/2010/main" val="4026719760"/>
              </p:ext>
            </p:extLst>
          </p:nvPr>
        </p:nvGraphicFramePr>
        <p:xfrm>
          <a:off x="762000" y="2209800"/>
          <a:ext cx="10543733" cy="4342750"/>
        </p:xfrm>
        <a:graphic>
          <a:graphicData uri="http://schemas.openxmlformats.org/drawingml/2006/table">
            <a:tbl>
              <a:tblPr firstRow="1" firstCol="1" bandRow="1">
                <a:tableStyleId>{5C22544A-7EE6-4342-B048-85BDC9FD1C3A}</a:tableStyleId>
              </a:tblPr>
              <a:tblGrid>
                <a:gridCol w="1707738">
                  <a:extLst>
                    <a:ext uri="{9D8B030D-6E8A-4147-A177-3AD203B41FA5}">
                      <a16:colId xmlns:a16="http://schemas.microsoft.com/office/drawing/2014/main" val="3613600448"/>
                    </a:ext>
                  </a:extLst>
                </a:gridCol>
                <a:gridCol w="5321417">
                  <a:extLst>
                    <a:ext uri="{9D8B030D-6E8A-4147-A177-3AD203B41FA5}">
                      <a16:colId xmlns:a16="http://schemas.microsoft.com/office/drawing/2014/main" val="1003841626"/>
                    </a:ext>
                  </a:extLst>
                </a:gridCol>
                <a:gridCol w="3514578">
                  <a:extLst>
                    <a:ext uri="{9D8B030D-6E8A-4147-A177-3AD203B41FA5}">
                      <a16:colId xmlns:a16="http://schemas.microsoft.com/office/drawing/2014/main" val="685681094"/>
                    </a:ext>
                  </a:extLst>
                </a:gridCol>
              </a:tblGrid>
              <a:tr h="304476">
                <a:tc>
                  <a:txBody>
                    <a:bodyPr/>
                    <a:lstStyle/>
                    <a:p>
                      <a:pPr algn="ctr">
                        <a:lnSpc>
                          <a:spcPct val="150000"/>
                        </a:lnSpc>
                        <a:spcAft>
                          <a:spcPts val="0"/>
                        </a:spcAft>
                      </a:pPr>
                      <a:r>
                        <a:rPr lang="es-CO" sz="1400" dirty="0">
                          <a:effectLst/>
                        </a:rPr>
                        <a:t>PROCESO</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tc>
                  <a:txBody>
                    <a:bodyPr/>
                    <a:lstStyle/>
                    <a:p>
                      <a:pPr algn="ctr">
                        <a:lnSpc>
                          <a:spcPct val="150000"/>
                        </a:lnSpc>
                        <a:spcAft>
                          <a:spcPts val="0"/>
                        </a:spcAft>
                      </a:pPr>
                      <a:r>
                        <a:rPr lang="es-CO" sz="1400" dirty="0">
                          <a:effectLst/>
                        </a:rPr>
                        <a:t>PRACTICA</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tc>
                  <a:txBody>
                    <a:bodyPr/>
                    <a:lstStyle/>
                    <a:p>
                      <a:pPr algn="ctr">
                        <a:lnSpc>
                          <a:spcPct val="150000"/>
                        </a:lnSpc>
                        <a:spcAft>
                          <a:spcPts val="0"/>
                        </a:spcAft>
                      </a:pPr>
                      <a:r>
                        <a:rPr lang="es-CO" sz="1400" dirty="0">
                          <a:effectLst/>
                        </a:rPr>
                        <a:t>¿HARÁ PARTE DE LA PROPUESTA?</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extLst>
                  <a:ext uri="{0D108BD9-81ED-4DB2-BD59-A6C34878D82A}">
                    <a16:rowId xmlns:a16="http://schemas.microsoft.com/office/drawing/2014/main" val="3459957632"/>
                  </a:ext>
                </a:extLst>
              </a:tr>
              <a:tr h="312931">
                <a:tc rowSpan="3">
                  <a:txBody>
                    <a:bodyPr/>
                    <a:lstStyle/>
                    <a:p>
                      <a:pPr>
                        <a:lnSpc>
                          <a:spcPct val="150000"/>
                        </a:lnSpc>
                        <a:spcAft>
                          <a:spcPts val="0"/>
                        </a:spcAft>
                      </a:pPr>
                      <a:r>
                        <a:rPr lang="es-CO" sz="1600" dirty="0">
                          <a:effectLst/>
                        </a:rPr>
                        <a:t>Reclutamiento</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tc>
                  <a:txBody>
                    <a:bodyPr/>
                    <a:lstStyle/>
                    <a:p>
                      <a:pPr>
                        <a:lnSpc>
                          <a:spcPct val="150000"/>
                        </a:lnSpc>
                        <a:spcAft>
                          <a:spcPts val="0"/>
                        </a:spcAft>
                      </a:pPr>
                      <a:r>
                        <a:rPr lang="es-CO" sz="1600" dirty="0">
                          <a:effectLst/>
                        </a:rPr>
                        <a:t>Convocatoria en radio</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tc>
                  <a:txBody>
                    <a:bodyPr/>
                    <a:lstStyle/>
                    <a:p>
                      <a:pPr algn="ctr">
                        <a:lnSpc>
                          <a:spcPct val="150000"/>
                        </a:lnSpc>
                        <a:spcAft>
                          <a:spcPts val="0"/>
                        </a:spcAft>
                      </a:pPr>
                      <a:r>
                        <a:rPr lang="es-CO" sz="1600">
                          <a:effectLst/>
                        </a:rPr>
                        <a:t>No</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extLst>
                  <a:ext uri="{0D108BD9-81ED-4DB2-BD59-A6C34878D82A}">
                    <a16:rowId xmlns:a16="http://schemas.microsoft.com/office/drawing/2014/main" val="1072271721"/>
                  </a:ext>
                </a:extLst>
              </a:tr>
              <a:tr h="312931">
                <a:tc vMerge="1">
                  <a:txBody>
                    <a:bodyPr/>
                    <a:lstStyle/>
                    <a:p>
                      <a:endParaRPr lang="es-ES"/>
                    </a:p>
                  </a:txBody>
                  <a:tcPr/>
                </a:tc>
                <a:tc>
                  <a:txBody>
                    <a:bodyPr/>
                    <a:lstStyle/>
                    <a:p>
                      <a:pPr>
                        <a:lnSpc>
                          <a:spcPct val="150000"/>
                        </a:lnSpc>
                        <a:spcAft>
                          <a:spcPts val="0"/>
                        </a:spcAft>
                      </a:pPr>
                      <a:r>
                        <a:rPr lang="es-CO" sz="1600" dirty="0">
                          <a:effectLst/>
                        </a:rPr>
                        <a:t>Carteras de información de la vacante</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tc>
                  <a:txBody>
                    <a:bodyPr/>
                    <a:lstStyle/>
                    <a:p>
                      <a:pPr algn="ctr">
                        <a:lnSpc>
                          <a:spcPct val="150000"/>
                        </a:lnSpc>
                        <a:spcAft>
                          <a:spcPts val="0"/>
                        </a:spcAft>
                      </a:pPr>
                      <a:r>
                        <a:rPr lang="es-CO" sz="1600">
                          <a:effectLst/>
                        </a:rPr>
                        <a:t>Si</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extLst>
                  <a:ext uri="{0D108BD9-81ED-4DB2-BD59-A6C34878D82A}">
                    <a16:rowId xmlns:a16="http://schemas.microsoft.com/office/drawing/2014/main" val="3790240654"/>
                  </a:ext>
                </a:extLst>
              </a:tr>
              <a:tr h="312931">
                <a:tc vMerge="1">
                  <a:txBody>
                    <a:bodyPr/>
                    <a:lstStyle/>
                    <a:p>
                      <a:endParaRPr lang="es-ES"/>
                    </a:p>
                  </a:txBody>
                  <a:tcPr/>
                </a:tc>
                <a:tc>
                  <a:txBody>
                    <a:bodyPr/>
                    <a:lstStyle/>
                    <a:p>
                      <a:pPr>
                        <a:lnSpc>
                          <a:spcPct val="150000"/>
                        </a:lnSpc>
                        <a:spcAft>
                          <a:spcPts val="0"/>
                        </a:spcAft>
                      </a:pPr>
                      <a:r>
                        <a:rPr lang="es-CO" sz="1600">
                          <a:effectLst/>
                        </a:rPr>
                        <a:t>Recomendaciones de los colaboradores</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tc>
                  <a:txBody>
                    <a:bodyPr/>
                    <a:lstStyle/>
                    <a:p>
                      <a:pPr algn="ctr">
                        <a:lnSpc>
                          <a:spcPct val="150000"/>
                        </a:lnSpc>
                        <a:spcAft>
                          <a:spcPts val="0"/>
                        </a:spcAft>
                      </a:pPr>
                      <a:r>
                        <a:rPr lang="es-CO" sz="1600">
                          <a:effectLst/>
                        </a:rPr>
                        <a:t>No</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extLst>
                  <a:ext uri="{0D108BD9-81ED-4DB2-BD59-A6C34878D82A}">
                    <a16:rowId xmlns:a16="http://schemas.microsoft.com/office/drawing/2014/main" val="2362536212"/>
                  </a:ext>
                </a:extLst>
              </a:tr>
              <a:tr h="312931">
                <a:tc rowSpan="3">
                  <a:txBody>
                    <a:bodyPr/>
                    <a:lstStyle/>
                    <a:p>
                      <a:pPr>
                        <a:lnSpc>
                          <a:spcPct val="150000"/>
                        </a:lnSpc>
                        <a:spcAft>
                          <a:spcPts val="0"/>
                        </a:spcAft>
                      </a:pPr>
                      <a:r>
                        <a:rPr lang="es-CO" sz="1600" dirty="0">
                          <a:effectLst/>
                        </a:rPr>
                        <a:t>Selección</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tc>
                  <a:txBody>
                    <a:bodyPr/>
                    <a:lstStyle/>
                    <a:p>
                      <a:pPr>
                        <a:lnSpc>
                          <a:spcPct val="150000"/>
                        </a:lnSpc>
                        <a:spcAft>
                          <a:spcPts val="0"/>
                        </a:spcAft>
                      </a:pPr>
                      <a:r>
                        <a:rPr lang="es-CO" sz="1600" dirty="0">
                          <a:effectLst/>
                        </a:rPr>
                        <a:t>Entrevistas</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tc>
                  <a:txBody>
                    <a:bodyPr/>
                    <a:lstStyle/>
                    <a:p>
                      <a:pPr algn="ctr">
                        <a:lnSpc>
                          <a:spcPct val="150000"/>
                        </a:lnSpc>
                        <a:spcAft>
                          <a:spcPts val="0"/>
                        </a:spcAft>
                      </a:pPr>
                      <a:r>
                        <a:rPr lang="es-CO" sz="1600">
                          <a:effectLst/>
                        </a:rPr>
                        <a:t>Si</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extLst>
                  <a:ext uri="{0D108BD9-81ED-4DB2-BD59-A6C34878D82A}">
                    <a16:rowId xmlns:a16="http://schemas.microsoft.com/office/drawing/2014/main" val="3182679510"/>
                  </a:ext>
                </a:extLst>
              </a:tr>
              <a:tr h="312931">
                <a:tc vMerge="1">
                  <a:txBody>
                    <a:bodyPr/>
                    <a:lstStyle/>
                    <a:p>
                      <a:endParaRPr lang="es-ES"/>
                    </a:p>
                  </a:txBody>
                  <a:tcPr/>
                </a:tc>
                <a:tc>
                  <a:txBody>
                    <a:bodyPr/>
                    <a:lstStyle/>
                    <a:p>
                      <a:pPr>
                        <a:lnSpc>
                          <a:spcPct val="150000"/>
                        </a:lnSpc>
                        <a:spcAft>
                          <a:spcPts val="0"/>
                        </a:spcAft>
                      </a:pPr>
                      <a:r>
                        <a:rPr lang="es-CO" sz="1600">
                          <a:effectLst/>
                        </a:rPr>
                        <a:t>Pruebas de conocimientos</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tc>
                  <a:txBody>
                    <a:bodyPr/>
                    <a:lstStyle/>
                    <a:p>
                      <a:pPr algn="ctr">
                        <a:lnSpc>
                          <a:spcPct val="150000"/>
                        </a:lnSpc>
                        <a:spcAft>
                          <a:spcPts val="0"/>
                        </a:spcAft>
                      </a:pPr>
                      <a:r>
                        <a:rPr lang="es-CO" sz="1600">
                          <a:effectLst/>
                        </a:rPr>
                        <a:t>Si</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extLst>
                  <a:ext uri="{0D108BD9-81ED-4DB2-BD59-A6C34878D82A}">
                    <a16:rowId xmlns:a16="http://schemas.microsoft.com/office/drawing/2014/main" val="4260434583"/>
                  </a:ext>
                </a:extLst>
              </a:tr>
              <a:tr h="563129">
                <a:tc vMerge="1">
                  <a:txBody>
                    <a:bodyPr/>
                    <a:lstStyle/>
                    <a:p>
                      <a:endParaRPr lang="es-ES"/>
                    </a:p>
                  </a:txBody>
                  <a:tcPr/>
                </a:tc>
                <a:tc>
                  <a:txBody>
                    <a:bodyPr/>
                    <a:lstStyle/>
                    <a:p>
                      <a:pPr>
                        <a:lnSpc>
                          <a:spcPct val="150000"/>
                        </a:lnSpc>
                        <a:spcAft>
                          <a:spcPts val="0"/>
                        </a:spcAft>
                      </a:pPr>
                      <a:r>
                        <a:rPr lang="es-CO" sz="1600" dirty="0">
                          <a:effectLst/>
                        </a:rPr>
                        <a:t>Test de programación y herramientas ofimáticas</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tc>
                  <a:txBody>
                    <a:bodyPr/>
                    <a:lstStyle/>
                    <a:p>
                      <a:pPr algn="ctr">
                        <a:lnSpc>
                          <a:spcPct val="150000"/>
                        </a:lnSpc>
                        <a:spcAft>
                          <a:spcPts val="0"/>
                        </a:spcAft>
                      </a:pPr>
                      <a:r>
                        <a:rPr lang="es-CO" sz="1600" dirty="0">
                          <a:effectLst/>
                        </a:rPr>
                        <a:t>Si</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extLst>
                  <a:ext uri="{0D108BD9-81ED-4DB2-BD59-A6C34878D82A}">
                    <a16:rowId xmlns:a16="http://schemas.microsoft.com/office/drawing/2014/main" val="4044359385"/>
                  </a:ext>
                </a:extLst>
              </a:tr>
              <a:tr h="563129">
                <a:tc rowSpan="2">
                  <a:txBody>
                    <a:bodyPr/>
                    <a:lstStyle/>
                    <a:p>
                      <a:pPr>
                        <a:lnSpc>
                          <a:spcPct val="150000"/>
                        </a:lnSpc>
                        <a:spcAft>
                          <a:spcPts val="0"/>
                        </a:spcAft>
                      </a:pPr>
                      <a:r>
                        <a:rPr lang="es-CO" sz="1600" dirty="0">
                          <a:effectLst/>
                        </a:rPr>
                        <a:t>Inducción</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tc>
                  <a:txBody>
                    <a:bodyPr/>
                    <a:lstStyle/>
                    <a:p>
                      <a:pPr>
                        <a:lnSpc>
                          <a:spcPct val="150000"/>
                        </a:lnSpc>
                        <a:spcAft>
                          <a:spcPts val="0"/>
                        </a:spcAft>
                      </a:pPr>
                      <a:r>
                        <a:rPr lang="es-CO" sz="1600" dirty="0">
                          <a:effectLst/>
                        </a:rPr>
                        <a:t>Presentación y asignación del puesto de trabajo</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tc>
                  <a:txBody>
                    <a:bodyPr/>
                    <a:lstStyle/>
                    <a:p>
                      <a:pPr algn="ctr">
                        <a:lnSpc>
                          <a:spcPct val="150000"/>
                        </a:lnSpc>
                        <a:spcAft>
                          <a:spcPts val="0"/>
                        </a:spcAft>
                      </a:pPr>
                      <a:r>
                        <a:rPr lang="es-CO" sz="1600">
                          <a:effectLst/>
                        </a:rPr>
                        <a:t>No</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extLst>
                  <a:ext uri="{0D108BD9-81ED-4DB2-BD59-A6C34878D82A}">
                    <a16:rowId xmlns:a16="http://schemas.microsoft.com/office/drawing/2014/main" val="3087629214"/>
                  </a:ext>
                </a:extLst>
              </a:tr>
              <a:tr h="563129">
                <a:tc vMerge="1">
                  <a:txBody>
                    <a:bodyPr/>
                    <a:lstStyle/>
                    <a:p>
                      <a:endParaRPr lang="es-ES"/>
                    </a:p>
                  </a:txBody>
                  <a:tcPr/>
                </a:tc>
                <a:tc>
                  <a:txBody>
                    <a:bodyPr/>
                    <a:lstStyle/>
                    <a:p>
                      <a:pPr>
                        <a:lnSpc>
                          <a:spcPct val="150000"/>
                        </a:lnSpc>
                        <a:spcAft>
                          <a:spcPts val="0"/>
                        </a:spcAft>
                      </a:pPr>
                      <a:r>
                        <a:rPr lang="es-CO" sz="1600" dirty="0">
                          <a:effectLst/>
                        </a:rPr>
                        <a:t>Asignación de funciones, derechos y deberes.</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tc>
                  <a:txBody>
                    <a:bodyPr/>
                    <a:lstStyle/>
                    <a:p>
                      <a:pPr algn="ctr">
                        <a:lnSpc>
                          <a:spcPct val="150000"/>
                        </a:lnSpc>
                        <a:spcAft>
                          <a:spcPts val="0"/>
                        </a:spcAft>
                      </a:pPr>
                      <a:r>
                        <a:rPr lang="es-CO" sz="1600">
                          <a:effectLst/>
                        </a:rPr>
                        <a:t>No</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extLst>
                  <a:ext uri="{0D108BD9-81ED-4DB2-BD59-A6C34878D82A}">
                    <a16:rowId xmlns:a16="http://schemas.microsoft.com/office/drawing/2014/main" val="2825911359"/>
                  </a:ext>
                </a:extLst>
              </a:tr>
              <a:tr h="347991">
                <a:tc>
                  <a:txBody>
                    <a:bodyPr/>
                    <a:lstStyle/>
                    <a:p>
                      <a:pPr>
                        <a:lnSpc>
                          <a:spcPct val="150000"/>
                        </a:lnSpc>
                        <a:spcAft>
                          <a:spcPts val="0"/>
                        </a:spcAft>
                      </a:pPr>
                      <a:r>
                        <a:rPr lang="es-CO" sz="1600" dirty="0">
                          <a:effectLst/>
                        </a:rPr>
                        <a:t>Accenso</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tc>
                  <a:txBody>
                    <a:bodyPr/>
                    <a:lstStyle/>
                    <a:p>
                      <a:pPr>
                        <a:lnSpc>
                          <a:spcPct val="150000"/>
                        </a:lnSpc>
                        <a:spcAft>
                          <a:spcPts val="0"/>
                        </a:spcAft>
                      </a:pPr>
                      <a:r>
                        <a:rPr lang="es-CO" sz="1600" dirty="0">
                          <a:effectLst/>
                        </a:rPr>
                        <a:t>No están definidas</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tc>
                  <a:txBody>
                    <a:bodyPr/>
                    <a:lstStyle/>
                    <a:p>
                      <a:pPr algn="ctr">
                        <a:lnSpc>
                          <a:spcPct val="150000"/>
                        </a:lnSpc>
                        <a:spcAft>
                          <a:spcPts val="0"/>
                        </a:spcAft>
                      </a:pPr>
                      <a:r>
                        <a:rPr lang="es-CO" sz="1600">
                          <a:effectLst/>
                        </a:rPr>
                        <a:t>No</a:t>
                      </a:r>
                      <a:endParaRPr lang="es-ES" sz="160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extLst>
                  <a:ext uri="{0D108BD9-81ED-4DB2-BD59-A6C34878D82A}">
                    <a16:rowId xmlns:a16="http://schemas.microsoft.com/office/drawing/2014/main" val="60875171"/>
                  </a:ext>
                </a:extLst>
              </a:tr>
              <a:tr h="347991">
                <a:tc>
                  <a:txBody>
                    <a:bodyPr/>
                    <a:lstStyle/>
                    <a:p>
                      <a:pPr>
                        <a:lnSpc>
                          <a:spcPct val="150000"/>
                        </a:lnSpc>
                        <a:spcAft>
                          <a:spcPts val="0"/>
                        </a:spcAft>
                      </a:pPr>
                      <a:r>
                        <a:rPr lang="es-CO" sz="1600" dirty="0">
                          <a:effectLst/>
                        </a:rPr>
                        <a:t>Salida</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tc>
                  <a:txBody>
                    <a:bodyPr/>
                    <a:lstStyle/>
                    <a:p>
                      <a:pPr>
                        <a:lnSpc>
                          <a:spcPct val="150000"/>
                        </a:lnSpc>
                        <a:spcAft>
                          <a:spcPts val="0"/>
                        </a:spcAft>
                      </a:pPr>
                      <a:r>
                        <a:rPr lang="es-CO" sz="1600" dirty="0">
                          <a:effectLst/>
                        </a:rPr>
                        <a:t>Entrevista de salida</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tc>
                  <a:txBody>
                    <a:bodyPr/>
                    <a:lstStyle/>
                    <a:p>
                      <a:pPr algn="ctr">
                        <a:lnSpc>
                          <a:spcPct val="150000"/>
                        </a:lnSpc>
                        <a:spcAft>
                          <a:spcPts val="0"/>
                        </a:spcAft>
                      </a:pPr>
                      <a:r>
                        <a:rPr lang="es-CO" sz="1600" dirty="0">
                          <a:effectLst/>
                        </a:rPr>
                        <a:t>No</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35" marR="63535" marT="0" marB="0"/>
                </a:tc>
                <a:extLst>
                  <a:ext uri="{0D108BD9-81ED-4DB2-BD59-A6C34878D82A}">
                    <a16:rowId xmlns:a16="http://schemas.microsoft.com/office/drawing/2014/main" val="3141113395"/>
                  </a:ext>
                </a:extLst>
              </a:tr>
            </a:tbl>
          </a:graphicData>
        </a:graphic>
      </p:graphicFrame>
      <p:sp>
        <p:nvSpPr>
          <p:cNvPr id="10" name="Título 10">
            <a:extLst>
              <a:ext uri="{FF2B5EF4-FFF2-40B4-BE49-F238E27FC236}">
                <a16:creationId xmlns:a16="http://schemas.microsoft.com/office/drawing/2014/main" id="{BC1B726B-186A-4602-A1FF-72525ECD6392}"/>
              </a:ext>
            </a:extLst>
          </p:cNvPr>
          <p:cNvSpPr txBox="1">
            <a:spLocks/>
          </p:cNvSpPr>
          <p:nvPr/>
        </p:nvSpPr>
        <p:spPr>
          <a:xfrm>
            <a:off x="5843529" y="6625735"/>
            <a:ext cx="1213182" cy="232265"/>
          </a:xfrm>
          <a:prstGeom prst="rect">
            <a:avLst/>
          </a:prstGeom>
          <a:effectLst/>
        </p:spPr>
        <p:txBody>
          <a:bodyPr vert="horz" lIns="91440" tIns="45720" rIns="91440" bIns="45720" numCol="1" rtlCol="0" anchor="b">
            <a:noAutofit/>
          </a:bodyPr>
          <a:lstStyle>
            <a:lvl1pPr algn="ctr" defTabSz="457200" rtl="0" eaLnBrk="1" latinLnBrk="0" hangingPunct="1">
              <a:spcBef>
                <a:spcPct val="0"/>
              </a:spcBef>
              <a:buNone/>
              <a:defRPr sz="4400" b="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1200" b="1" dirty="0">
                <a:solidFill>
                  <a:srgbClr val="0070C0"/>
                </a:solidFill>
              </a:rPr>
              <a:t>Fuente: Propia</a:t>
            </a:r>
            <a:endParaRPr lang="es-CO" sz="1200" b="1" dirty="0">
              <a:solidFill>
                <a:srgbClr val="0070C0"/>
              </a:solidFill>
            </a:endParaRPr>
          </a:p>
        </p:txBody>
      </p:sp>
    </p:spTree>
    <p:extLst>
      <p:ext uri="{BB962C8B-B14F-4D97-AF65-F5344CB8AC3E}">
        <p14:creationId xmlns:p14="http://schemas.microsoft.com/office/powerpoint/2010/main" val="434298895"/>
      </p:ext>
    </p:extLst>
  </p:cSld>
  <p:clrMapOvr>
    <a:masterClrMapping/>
  </p:clrMapOvr>
  <mc:AlternateContent xmlns:mc="http://schemas.openxmlformats.org/markup-compatibility/2006" xmlns:p14="http://schemas.microsoft.com/office/powerpoint/2010/main">
    <mc:Choice Requires="p14">
      <p:transition spd="slow" p14:dur="2000">
        <p:wheel spokes="1"/>
      </p:transition>
    </mc:Choice>
    <mc:Fallback xmlns="">
      <p:transition spd="slow">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50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barn(inVertical)">
                                      <p:cBhvr>
                                        <p:cTn id="13" dur="500"/>
                                        <p:tgtEl>
                                          <p:spTgt spid="12">
                                            <p:txEl>
                                              <p:pRg st="0" end="0"/>
                                            </p:txEl>
                                          </p:spTgt>
                                        </p:tgtEl>
                                      </p:cBhvr>
                                    </p:animEffect>
                                  </p:childTnLst>
                                </p:cTn>
                              </p:par>
                            </p:childTnLst>
                          </p:cTn>
                        </p:par>
                        <p:par>
                          <p:cTn id="14" fill="hold">
                            <p:stCondLst>
                              <p:cond delay="2000"/>
                            </p:stCondLst>
                            <p:childTnLst>
                              <p:par>
                                <p:cTn id="15" presetID="22" presetClass="entr" presetSubtype="4" fill="hold" nodeType="afterEffect">
                                  <p:stCondLst>
                                    <p:cond delay="50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par>
                          <p:cTn id="18" fill="hold">
                            <p:stCondLst>
                              <p:cond delay="3000"/>
                            </p:stCondLst>
                            <p:childTnLst>
                              <p:par>
                                <p:cTn id="19" presetID="1" presetClass="entr" presetSubtype="0" fill="hold" grpId="0" nodeType="afterEffect">
                                  <p:stCondLst>
                                    <p:cond delay="500"/>
                                  </p:stCondLst>
                                  <p:childTnLst>
                                    <p:set>
                                      <p:cBhvr>
                                        <p:cTn id="20" dur="1" fill="hold">
                                          <p:stCondLst>
                                            <p:cond delay="499"/>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126746" y="323557"/>
            <a:ext cx="9733512" cy="1218251"/>
          </a:xfrm>
        </p:spPr>
        <p:txBody>
          <a:bodyPr>
            <a:normAutofit fontScale="90000"/>
          </a:bodyPr>
          <a:lstStyle/>
          <a:p>
            <a:r>
              <a:rPr lang="es-ES" b="1" dirty="0">
                <a:effectLst/>
              </a:rPr>
              <a:t>Objetivo 3: Elaboración de la propuesta de reclutamiento y selección.</a:t>
            </a:r>
            <a:endParaRPr lang="es-CO" b="1" dirty="0"/>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1229244" y="1692713"/>
            <a:ext cx="9631014" cy="720000"/>
          </a:xfrm>
        </p:spPr>
        <p:txBody>
          <a:bodyPr>
            <a:normAutofit/>
          </a:bodyPr>
          <a:lstStyle/>
          <a:p>
            <a:pPr algn="just"/>
            <a:r>
              <a:rPr lang="es-CO" b="1" dirty="0"/>
              <a:t>Propuesta para los perfiles de cargos</a:t>
            </a:r>
          </a:p>
          <a:p>
            <a:pPr algn="just"/>
            <a:endParaRPr lang="es-CO" b="1" dirty="0"/>
          </a:p>
          <a:p>
            <a:pPr algn="just"/>
            <a:endParaRPr lang="es-CO" b="1" dirty="0"/>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90834E5F-0C9D-4D0D-B8D8-BC2D3756BB69}"/>
              </a:ext>
            </a:extLst>
          </p:cNvPr>
          <p:cNvPicPr>
            <a:picLocks noChangeAspect="1"/>
          </p:cNvPicPr>
          <p:nvPr/>
        </p:nvPicPr>
        <p:blipFill>
          <a:blip r:embed="rId5"/>
          <a:stretch>
            <a:fillRect/>
          </a:stretch>
        </p:blipFill>
        <p:spPr>
          <a:xfrm>
            <a:off x="0" y="5555811"/>
            <a:ext cx="1974333" cy="1302188"/>
          </a:xfrm>
          <a:prstGeom prst="rect">
            <a:avLst/>
          </a:prstGeom>
        </p:spPr>
      </p:pic>
      <p:pic>
        <p:nvPicPr>
          <p:cNvPr id="2" name="Imagen 1">
            <a:extLst>
              <a:ext uri="{FF2B5EF4-FFF2-40B4-BE49-F238E27FC236}">
                <a16:creationId xmlns:a16="http://schemas.microsoft.com/office/drawing/2014/main" id="{E0BF2F8C-3522-4BBA-A511-5BBFC3BEB6F9}"/>
              </a:ext>
            </a:extLst>
          </p:cNvPr>
          <p:cNvPicPr>
            <a:picLocks noChangeAspect="1"/>
          </p:cNvPicPr>
          <p:nvPr/>
        </p:nvPicPr>
        <p:blipFill rotWithShape="1">
          <a:blip r:embed="rId6"/>
          <a:srcRect b="43779"/>
          <a:stretch/>
        </p:blipFill>
        <p:spPr>
          <a:xfrm>
            <a:off x="578444" y="2368224"/>
            <a:ext cx="3441614" cy="3337481"/>
          </a:xfrm>
          <a:prstGeom prst="rect">
            <a:avLst/>
          </a:prstGeom>
        </p:spPr>
      </p:pic>
      <p:pic>
        <p:nvPicPr>
          <p:cNvPr id="10" name="Imagen 9">
            <a:extLst>
              <a:ext uri="{FF2B5EF4-FFF2-40B4-BE49-F238E27FC236}">
                <a16:creationId xmlns:a16="http://schemas.microsoft.com/office/drawing/2014/main" id="{963B7180-FCEF-4BCE-A865-7F62C1D2A619}"/>
              </a:ext>
            </a:extLst>
          </p:cNvPr>
          <p:cNvPicPr>
            <a:picLocks noChangeAspect="1"/>
          </p:cNvPicPr>
          <p:nvPr/>
        </p:nvPicPr>
        <p:blipFill rotWithShape="1">
          <a:blip r:embed="rId6"/>
          <a:srcRect t="57962"/>
          <a:stretch/>
        </p:blipFill>
        <p:spPr>
          <a:xfrm>
            <a:off x="4424609" y="2368224"/>
            <a:ext cx="3441614" cy="2495528"/>
          </a:xfrm>
          <a:prstGeom prst="rect">
            <a:avLst/>
          </a:prstGeom>
        </p:spPr>
      </p:pic>
      <p:pic>
        <p:nvPicPr>
          <p:cNvPr id="3" name="Imagen 2">
            <a:extLst>
              <a:ext uri="{FF2B5EF4-FFF2-40B4-BE49-F238E27FC236}">
                <a16:creationId xmlns:a16="http://schemas.microsoft.com/office/drawing/2014/main" id="{9F19B40E-14F6-427F-AC94-B427F68B5C3B}"/>
              </a:ext>
            </a:extLst>
          </p:cNvPr>
          <p:cNvPicPr>
            <a:picLocks noChangeAspect="1"/>
          </p:cNvPicPr>
          <p:nvPr/>
        </p:nvPicPr>
        <p:blipFill rotWithShape="1">
          <a:blip r:embed="rId7"/>
          <a:srcRect b="41949"/>
          <a:stretch/>
        </p:blipFill>
        <p:spPr>
          <a:xfrm>
            <a:off x="8403894" y="2334621"/>
            <a:ext cx="3342781" cy="3337481"/>
          </a:xfrm>
          <a:prstGeom prst="rect">
            <a:avLst/>
          </a:prstGeom>
        </p:spPr>
      </p:pic>
      <p:sp>
        <p:nvSpPr>
          <p:cNvPr id="13" name="Título 10">
            <a:extLst>
              <a:ext uri="{FF2B5EF4-FFF2-40B4-BE49-F238E27FC236}">
                <a16:creationId xmlns:a16="http://schemas.microsoft.com/office/drawing/2014/main" id="{763FDAF4-721D-4F72-A021-ED8FEB8006C4}"/>
              </a:ext>
            </a:extLst>
          </p:cNvPr>
          <p:cNvSpPr txBox="1">
            <a:spLocks/>
          </p:cNvSpPr>
          <p:nvPr/>
        </p:nvSpPr>
        <p:spPr>
          <a:xfrm>
            <a:off x="1570018" y="5809809"/>
            <a:ext cx="1213182" cy="232265"/>
          </a:xfrm>
          <a:prstGeom prst="rect">
            <a:avLst/>
          </a:prstGeom>
          <a:effectLst/>
        </p:spPr>
        <p:txBody>
          <a:bodyPr vert="horz" lIns="91440" tIns="45720" rIns="91440" bIns="45720" numCol="1" rtlCol="0" anchor="b">
            <a:noAutofit/>
          </a:bodyPr>
          <a:lstStyle>
            <a:lvl1pPr algn="ctr" defTabSz="457200" rtl="0" eaLnBrk="1" latinLnBrk="0" hangingPunct="1">
              <a:spcBef>
                <a:spcPct val="0"/>
              </a:spcBef>
              <a:buNone/>
              <a:defRPr sz="4400" b="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1200" b="1" dirty="0">
                <a:solidFill>
                  <a:srgbClr val="0070C0"/>
                </a:solidFill>
              </a:rPr>
              <a:t>Fuente: Propia</a:t>
            </a:r>
            <a:endParaRPr lang="es-CO" sz="1200" b="1" dirty="0">
              <a:solidFill>
                <a:srgbClr val="0070C0"/>
              </a:solidFill>
            </a:endParaRPr>
          </a:p>
        </p:txBody>
      </p:sp>
      <p:sp>
        <p:nvSpPr>
          <p:cNvPr id="14" name="Título 10">
            <a:extLst>
              <a:ext uri="{FF2B5EF4-FFF2-40B4-BE49-F238E27FC236}">
                <a16:creationId xmlns:a16="http://schemas.microsoft.com/office/drawing/2014/main" id="{3557F66A-FF3A-4BA6-B3BB-0D058FD12FE3}"/>
              </a:ext>
            </a:extLst>
          </p:cNvPr>
          <p:cNvSpPr txBox="1">
            <a:spLocks/>
          </p:cNvSpPr>
          <p:nvPr/>
        </p:nvSpPr>
        <p:spPr>
          <a:xfrm>
            <a:off x="5605385" y="4933022"/>
            <a:ext cx="1213182" cy="232265"/>
          </a:xfrm>
          <a:prstGeom prst="rect">
            <a:avLst/>
          </a:prstGeom>
          <a:effectLst/>
        </p:spPr>
        <p:txBody>
          <a:bodyPr vert="horz" lIns="91440" tIns="45720" rIns="91440" bIns="45720" numCol="1" rtlCol="0" anchor="b">
            <a:noAutofit/>
          </a:bodyPr>
          <a:lstStyle>
            <a:lvl1pPr algn="ctr" defTabSz="457200" rtl="0" eaLnBrk="1" latinLnBrk="0" hangingPunct="1">
              <a:spcBef>
                <a:spcPct val="0"/>
              </a:spcBef>
              <a:buNone/>
              <a:defRPr sz="4400" b="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1200" b="1" dirty="0">
                <a:solidFill>
                  <a:srgbClr val="0070C0"/>
                </a:solidFill>
              </a:rPr>
              <a:t>Fuente: Propia</a:t>
            </a:r>
            <a:endParaRPr lang="es-CO" sz="1200" b="1" dirty="0">
              <a:solidFill>
                <a:srgbClr val="0070C0"/>
              </a:solidFill>
            </a:endParaRPr>
          </a:p>
        </p:txBody>
      </p:sp>
      <p:sp>
        <p:nvSpPr>
          <p:cNvPr id="15" name="Título 10">
            <a:extLst>
              <a:ext uri="{FF2B5EF4-FFF2-40B4-BE49-F238E27FC236}">
                <a16:creationId xmlns:a16="http://schemas.microsoft.com/office/drawing/2014/main" id="{47A3D907-38A3-4D6B-9471-984202425250}"/>
              </a:ext>
            </a:extLst>
          </p:cNvPr>
          <p:cNvSpPr txBox="1">
            <a:spLocks/>
          </p:cNvSpPr>
          <p:nvPr/>
        </p:nvSpPr>
        <p:spPr>
          <a:xfrm>
            <a:off x="9647076" y="5672102"/>
            <a:ext cx="1213182" cy="232265"/>
          </a:xfrm>
          <a:prstGeom prst="rect">
            <a:avLst/>
          </a:prstGeom>
          <a:effectLst/>
        </p:spPr>
        <p:txBody>
          <a:bodyPr vert="horz" lIns="91440" tIns="45720" rIns="91440" bIns="45720" numCol="1" rtlCol="0" anchor="b">
            <a:noAutofit/>
          </a:bodyPr>
          <a:lstStyle>
            <a:lvl1pPr algn="ctr" defTabSz="457200" rtl="0" eaLnBrk="1" latinLnBrk="0" hangingPunct="1">
              <a:spcBef>
                <a:spcPct val="0"/>
              </a:spcBef>
              <a:buNone/>
              <a:defRPr sz="4400" b="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1200" b="1" dirty="0">
                <a:solidFill>
                  <a:srgbClr val="0070C0"/>
                </a:solidFill>
              </a:rPr>
              <a:t>Fuente: Propia</a:t>
            </a:r>
            <a:endParaRPr lang="es-CO" sz="1200" b="1" dirty="0">
              <a:solidFill>
                <a:srgbClr val="0070C0"/>
              </a:solidFill>
            </a:endParaRPr>
          </a:p>
        </p:txBody>
      </p:sp>
    </p:spTree>
    <p:extLst>
      <p:ext uri="{BB962C8B-B14F-4D97-AF65-F5344CB8AC3E}">
        <p14:creationId xmlns:p14="http://schemas.microsoft.com/office/powerpoint/2010/main" val="4031183953"/>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500"/>
                                        <p:tgtEl>
                                          <p:spTgt spid="11"/>
                                        </p:tgtEl>
                                      </p:cBhvr>
                                    </p:animEffect>
                                  </p:childTnLst>
                                </p:cTn>
                              </p:par>
                            </p:childTnLst>
                          </p:cTn>
                        </p:par>
                        <p:par>
                          <p:cTn id="8" fill="hold">
                            <p:stCondLst>
                              <p:cond delay="1000"/>
                            </p:stCondLst>
                            <p:childTnLst>
                              <p:par>
                                <p:cTn id="9" presetID="14" presetClass="entr" presetSubtype="10" fill="hold" grpId="0" nodeType="afterEffect">
                                  <p:stCondLst>
                                    <p:cond delay="50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randombar(horizontal)">
                                      <p:cBhvr>
                                        <p:cTn id="11" dur="500"/>
                                        <p:tgtEl>
                                          <p:spTgt spid="12">
                                            <p:txEl>
                                              <p:pRg st="0" end="0"/>
                                            </p:txEl>
                                          </p:spTgt>
                                        </p:tgtEl>
                                      </p:cBhvr>
                                    </p:animEffect>
                                  </p:childTnLst>
                                </p:cTn>
                              </p:par>
                            </p:childTnLst>
                          </p:cTn>
                        </p:par>
                        <p:par>
                          <p:cTn id="12" fill="hold">
                            <p:stCondLst>
                              <p:cond delay="2000"/>
                            </p:stCondLst>
                            <p:childTnLst>
                              <p:par>
                                <p:cTn id="13" presetID="31" presetClass="entr" presetSubtype="0" fill="hold" nodeType="afterEffect">
                                  <p:stCondLst>
                                    <p:cond delay="50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 calcmode="lin" valueType="num">
                                      <p:cBhvr>
                                        <p:cTn id="17" dur="500" fill="hold"/>
                                        <p:tgtEl>
                                          <p:spTgt spid="2"/>
                                        </p:tgtEl>
                                        <p:attrNameLst>
                                          <p:attrName>style.rotation</p:attrName>
                                        </p:attrNameLst>
                                      </p:cBhvr>
                                      <p:tavLst>
                                        <p:tav tm="0">
                                          <p:val>
                                            <p:fltVal val="90"/>
                                          </p:val>
                                        </p:tav>
                                        <p:tav tm="100000">
                                          <p:val>
                                            <p:fltVal val="0"/>
                                          </p:val>
                                        </p:tav>
                                      </p:tavLst>
                                    </p:anim>
                                    <p:animEffect transition="in" filter="fade">
                                      <p:cBhvr>
                                        <p:cTn id="18" dur="500"/>
                                        <p:tgtEl>
                                          <p:spTgt spid="2"/>
                                        </p:tgtEl>
                                      </p:cBhvr>
                                    </p:animEffect>
                                  </p:childTnLst>
                                </p:cTn>
                              </p:par>
                            </p:childTnLst>
                          </p:cTn>
                        </p:par>
                        <p:par>
                          <p:cTn id="19" fill="hold">
                            <p:stCondLst>
                              <p:cond delay="3000"/>
                            </p:stCondLst>
                            <p:childTnLst>
                              <p:par>
                                <p:cTn id="20" presetID="53" presetClass="entr" presetSubtype="16" fill="hold" nodeType="after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par>
                          <p:cTn id="25" fill="hold">
                            <p:stCondLst>
                              <p:cond delay="4000"/>
                            </p:stCondLst>
                            <p:childTnLst>
                              <p:par>
                                <p:cTn id="26" presetID="45" presetClass="entr" presetSubtype="0" fill="hold" nodeType="afterEffect">
                                  <p:stCondLst>
                                    <p:cond delay="50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anim calcmode="lin" valueType="num">
                                      <p:cBhvr>
                                        <p:cTn id="29" dur="500" fill="hold"/>
                                        <p:tgtEl>
                                          <p:spTgt spid="3"/>
                                        </p:tgtEl>
                                        <p:attrNameLst>
                                          <p:attrName>ppt_w</p:attrName>
                                        </p:attrNameLst>
                                      </p:cBhvr>
                                      <p:tavLst>
                                        <p:tav tm="0" fmla="#ppt_w*sin(2.5*pi*$)">
                                          <p:val>
                                            <p:fltVal val="0"/>
                                          </p:val>
                                        </p:tav>
                                        <p:tav tm="100000">
                                          <p:val>
                                            <p:fltVal val="1"/>
                                          </p:val>
                                        </p:tav>
                                      </p:tavLst>
                                    </p:anim>
                                    <p:anim calcmode="lin" valueType="num">
                                      <p:cBhvr>
                                        <p:cTn id="30" dur="500" fill="hold"/>
                                        <p:tgtEl>
                                          <p:spTgt spid="3"/>
                                        </p:tgtEl>
                                        <p:attrNameLst>
                                          <p:attrName>ppt_h</p:attrName>
                                        </p:attrNameLst>
                                      </p:cBhvr>
                                      <p:tavLst>
                                        <p:tav tm="0">
                                          <p:val>
                                            <p:strVal val="#ppt_h"/>
                                          </p:val>
                                        </p:tav>
                                        <p:tav tm="100000">
                                          <p:val>
                                            <p:strVal val="#ppt_h"/>
                                          </p:val>
                                        </p:tav>
                                      </p:tavLst>
                                    </p:anim>
                                  </p:childTnLst>
                                </p:cTn>
                              </p:par>
                            </p:childTnLst>
                          </p:cTn>
                        </p:par>
                        <p:par>
                          <p:cTn id="31" fill="hold">
                            <p:stCondLst>
                              <p:cond delay="5000"/>
                            </p:stCondLst>
                            <p:childTnLst>
                              <p:par>
                                <p:cTn id="32" presetID="1" presetClass="entr" presetSubtype="0" fill="hold" grpId="0" nodeType="afterEffect">
                                  <p:stCondLst>
                                    <p:cond delay="500"/>
                                  </p:stCondLst>
                                  <p:childTnLst>
                                    <p:set>
                                      <p:cBhvr>
                                        <p:cTn id="33" dur="1" fill="hold">
                                          <p:stCondLst>
                                            <p:cond delay="499"/>
                                          </p:stCondLst>
                                        </p:cTn>
                                        <p:tgtEl>
                                          <p:spTgt spid="13"/>
                                        </p:tgtEl>
                                        <p:attrNameLst>
                                          <p:attrName>style.visibility</p:attrName>
                                        </p:attrNameLst>
                                      </p:cBhvr>
                                      <p:to>
                                        <p:strVal val="visible"/>
                                      </p:to>
                                    </p:set>
                                  </p:childTnLst>
                                </p:cTn>
                              </p:par>
                            </p:childTnLst>
                          </p:cTn>
                        </p:par>
                        <p:par>
                          <p:cTn id="34" fill="hold">
                            <p:stCondLst>
                              <p:cond delay="6000"/>
                            </p:stCondLst>
                            <p:childTnLst>
                              <p:par>
                                <p:cTn id="35" presetID="1" presetClass="entr" presetSubtype="0" fill="hold" grpId="0" nodeType="afterEffect">
                                  <p:stCondLst>
                                    <p:cond delay="500"/>
                                  </p:stCondLst>
                                  <p:childTnLst>
                                    <p:set>
                                      <p:cBhvr>
                                        <p:cTn id="36" dur="1" fill="hold">
                                          <p:stCondLst>
                                            <p:cond delay="499"/>
                                          </p:stCondLst>
                                        </p:cTn>
                                        <p:tgtEl>
                                          <p:spTgt spid="14"/>
                                        </p:tgtEl>
                                        <p:attrNameLst>
                                          <p:attrName>style.visibility</p:attrName>
                                        </p:attrNameLst>
                                      </p:cBhvr>
                                      <p:to>
                                        <p:strVal val="visible"/>
                                      </p:to>
                                    </p:set>
                                  </p:childTnLst>
                                </p:cTn>
                              </p:par>
                            </p:childTnLst>
                          </p:cTn>
                        </p:par>
                        <p:par>
                          <p:cTn id="37" fill="hold">
                            <p:stCondLst>
                              <p:cond delay="7000"/>
                            </p:stCondLst>
                            <p:childTnLst>
                              <p:par>
                                <p:cTn id="38" presetID="1" presetClass="entr" presetSubtype="0" fill="hold" grpId="0" nodeType="afterEffect">
                                  <p:stCondLst>
                                    <p:cond delay="500"/>
                                  </p:stCondLst>
                                  <p:childTnLst>
                                    <p:set>
                                      <p:cBhvr>
                                        <p:cTn id="39" dur="1" fill="hold">
                                          <p:stCondLst>
                                            <p:cond delay="499"/>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P spid="13" grpId="0"/>
      <p:bldP spid="14" grpId="0"/>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295422"/>
            <a:ext cx="9733512" cy="1246386"/>
          </a:xfrm>
        </p:spPr>
        <p:txBody>
          <a:bodyPr>
            <a:normAutofit fontScale="90000"/>
          </a:bodyPr>
          <a:lstStyle/>
          <a:p>
            <a:r>
              <a:rPr lang="es-ES" b="1" dirty="0">
                <a:effectLst/>
              </a:rPr>
              <a:t>Objetivo 3: Elaboración de la propuesta de reclutamiento y selección.</a:t>
            </a:r>
            <a:endParaRPr lang="es-CO" b="1" dirty="0"/>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1229244" y="1653057"/>
            <a:ext cx="8899494" cy="542595"/>
          </a:xfrm>
        </p:spPr>
        <p:txBody>
          <a:bodyPr>
            <a:normAutofit/>
          </a:bodyPr>
          <a:lstStyle/>
          <a:p>
            <a:pPr algn="just"/>
            <a:r>
              <a:rPr lang="es-CO" b="1" dirty="0"/>
              <a:t>Propuesta para el reclutamiento del talento humano</a:t>
            </a:r>
          </a:p>
          <a:p>
            <a:pPr algn="just"/>
            <a:endParaRPr lang="es-CO" b="1" dirty="0"/>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90834E5F-0C9D-4D0D-B8D8-BC2D3756BB69}"/>
              </a:ext>
            </a:extLst>
          </p:cNvPr>
          <p:cNvPicPr>
            <a:picLocks noChangeAspect="1"/>
          </p:cNvPicPr>
          <p:nvPr/>
        </p:nvPicPr>
        <p:blipFill>
          <a:blip r:embed="rId5"/>
          <a:stretch>
            <a:fillRect/>
          </a:stretch>
        </p:blipFill>
        <p:spPr>
          <a:xfrm>
            <a:off x="0" y="5555811"/>
            <a:ext cx="1974333" cy="1302188"/>
          </a:xfrm>
          <a:prstGeom prst="rect">
            <a:avLst/>
          </a:prstGeom>
        </p:spPr>
      </p:pic>
      <p:pic>
        <p:nvPicPr>
          <p:cNvPr id="2" name="Imagen 1">
            <a:extLst>
              <a:ext uri="{FF2B5EF4-FFF2-40B4-BE49-F238E27FC236}">
                <a16:creationId xmlns:a16="http://schemas.microsoft.com/office/drawing/2014/main" id="{5B79260F-EFB4-439F-BDE6-130E0B7040E0}"/>
              </a:ext>
            </a:extLst>
          </p:cNvPr>
          <p:cNvPicPr>
            <a:picLocks noChangeAspect="1"/>
          </p:cNvPicPr>
          <p:nvPr/>
        </p:nvPicPr>
        <p:blipFill rotWithShape="1">
          <a:blip r:embed="rId6"/>
          <a:srcRect r="5854" b="46051"/>
          <a:stretch/>
        </p:blipFill>
        <p:spPr>
          <a:xfrm>
            <a:off x="1091554" y="2306901"/>
            <a:ext cx="4072940" cy="3699804"/>
          </a:xfrm>
          <a:prstGeom prst="rect">
            <a:avLst/>
          </a:prstGeom>
        </p:spPr>
      </p:pic>
      <p:pic>
        <p:nvPicPr>
          <p:cNvPr id="10" name="Imagen 9">
            <a:extLst>
              <a:ext uri="{FF2B5EF4-FFF2-40B4-BE49-F238E27FC236}">
                <a16:creationId xmlns:a16="http://schemas.microsoft.com/office/drawing/2014/main" id="{BAFF0B95-3691-487D-9E05-6DC548B14D92}"/>
              </a:ext>
            </a:extLst>
          </p:cNvPr>
          <p:cNvPicPr>
            <a:picLocks noChangeAspect="1"/>
          </p:cNvPicPr>
          <p:nvPr/>
        </p:nvPicPr>
        <p:blipFill rotWithShape="1">
          <a:blip r:embed="rId6"/>
          <a:srcRect t="55004" r="5854"/>
          <a:stretch/>
        </p:blipFill>
        <p:spPr>
          <a:xfrm>
            <a:off x="7027507" y="2306901"/>
            <a:ext cx="4072940" cy="3085865"/>
          </a:xfrm>
          <a:prstGeom prst="rect">
            <a:avLst/>
          </a:prstGeom>
        </p:spPr>
      </p:pic>
      <p:sp>
        <p:nvSpPr>
          <p:cNvPr id="13" name="Título 10">
            <a:extLst>
              <a:ext uri="{FF2B5EF4-FFF2-40B4-BE49-F238E27FC236}">
                <a16:creationId xmlns:a16="http://schemas.microsoft.com/office/drawing/2014/main" id="{8270BD18-6A5B-46B7-8D53-47A7BDCD3120}"/>
              </a:ext>
            </a:extLst>
          </p:cNvPr>
          <p:cNvSpPr txBox="1">
            <a:spLocks/>
          </p:cNvSpPr>
          <p:nvPr/>
        </p:nvSpPr>
        <p:spPr>
          <a:xfrm>
            <a:off x="2356231" y="6083954"/>
            <a:ext cx="1213182" cy="232265"/>
          </a:xfrm>
          <a:prstGeom prst="rect">
            <a:avLst/>
          </a:prstGeom>
          <a:effectLst/>
        </p:spPr>
        <p:txBody>
          <a:bodyPr vert="horz" lIns="91440" tIns="45720" rIns="91440" bIns="45720" numCol="1" rtlCol="0" anchor="b">
            <a:noAutofit/>
          </a:bodyPr>
          <a:lstStyle>
            <a:lvl1pPr algn="ctr" defTabSz="457200" rtl="0" eaLnBrk="1" latinLnBrk="0" hangingPunct="1">
              <a:spcBef>
                <a:spcPct val="0"/>
              </a:spcBef>
              <a:buNone/>
              <a:defRPr sz="4400" b="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1200" b="1" dirty="0">
                <a:solidFill>
                  <a:srgbClr val="0070C0"/>
                </a:solidFill>
              </a:rPr>
              <a:t>Fuente: Propia</a:t>
            </a:r>
            <a:endParaRPr lang="es-CO" sz="1200" b="1" dirty="0">
              <a:solidFill>
                <a:srgbClr val="0070C0"/>
              </a:solidFill>
            </a:endParaRPr>
          </a:p>
        </p:txBody>
      </p:sp>
      <p:sp>
        <p:nvSpPr>
          <p:cNvPr id="14" name="Título 10">
            <a:extLst>
              <a:ext uri="{FF2B5EF4-FFF2-40B4-BE49-F238E27FC236}">
                <a16:creationId xmlns:a16="http://schemas.microsoft.com/office/drawing/2014/main" id="{CDC6487D-873B-43CC-BD9B-2B6089597C49}"/>
              </a:ext>
            </a:extLst>
          </p:cNvPr>
          <p:cNvSpPr txBox="1">
            <a:spLocks/>
          </p:cNvSpPr>
          <p:nvPr/>
        </p:nvSpPr>
        <p:spPr>
          <a:xfrm>
            <a:off x="8457386" y="5439678"/>
            <a:ext cx="1213182" cy="232265"/>
          </a:xfrm>
          <a:prstGeom prst="rect">
            <a:avLst/>
          </a:prstGeom>
          <a:effectLst/>
        </p:spPr>
        <p:txBody>
          <a:bodyPr vert="horz" lIns="91440" tIns="45720" rIns="91440" bIns="45720" numCol="1" rtlCol="0" anchor="b">
            <a:noAutofit/>
          </a:bodyPr>
          <a:lstStyle>
            <a:lvl1pPr algn="ctr" defTabSz="457200" rtl="0" eaLnBrk="1" latinLnBrk="0" hangingPunct="1">
              <a:spcBef>
                <a:spcPct val="0"/>
              </a:spcBef>
              <a:buNone/>
              <a:defRPr sz="4400" b="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1200" b="1" dirty="0">
                <a:solidFill>
                  <a:srgbClr val="0070C0"/>
                </a:solidFill>
              </a:rPr>
              <a:t>Fuente: Propia</a:t>
            </a:r>
            <a:endParaRPr lang="es-CO" sz="1200" b="1" dirty="0">
              <a:solidFill>
                <a:srgbClr val="0070C0"/>
              </a:solidFill>
            </a:endParaRPr>
          </a:p>
        </p:txBody>
      </p:sp>
    </p:spTree>
    <p:extLst>
      <p:ext uri="{BB962C8B-B14F-4D97-AF65-F5344CB8AC3E}">
        <p14:creationId xmlns:p14="http://schemas.microsoft.com/office/powerpoint/2010/main" val="2182913080"/>
      </p:ext>
    </p:extLst>
  </p:cSld>
  <p:clrMapOvr>
    <a:masterClrMapping/>
  </p:clrMapOvr>
  <mc:AlternateContent xmlns:mc="http://schemas.openxmlformats.org/markup-compatibility/2006" xmlns:p14="http://schemas.microsoft.com/office/powerpoint/2010/main">
    <mc:Choice Requires="p14">
      <p:transition spd="slow" p14:dur="20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145">
                                          <p:stCondLst>
                                            <p:cond delay="0"/>
                                          </p:stCondLst>
                                        </p:cTn>
                                        <p:tgtEl>
                                          <p:spTgt spid="11"/>
                                        </p:tgtEl>
                                      </p:cBhvr>
                                    </p:animEffect>
                                    <p:anim calcmode="lin" valueType="num">
                                      <p:cBhvr>
                                        <p:cTn id="8" dur="456"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11"/>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11"/>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11"/>
                                        </p:tgtEl>
                                        <p:attrNameLst>
                                          <p:attrName>ppt_y</p:attrName>
                                        </p:attrNameLst>
                                      </p:cBhvr>
                                      <p:tavLst>
                                        <p:tav tm="0" fmla="#ppt_y-sin(pi*$)/81">
                                          <p:val>
                                            <p:fltVal val="0"/>
                                          </p:val>
                                        </p:tav>
                                        <p:tav tm="100000">
                                          <p:val>
                                            <p:fltVal val="1"/>
                                          </p:val>
                                        </p:tav>
                                      </p:tavLst>
                                    </p:anim>
                                    <p:animScale>
                                      <p:cBhvr>
                                        <p:cTn id="13" dur="7">
                                          <p:stCondLst>
                                            <p:cond delay="162"/>
                                          </p:stCondLst>
                                        </p:cTn>
                                        <p:tgtEl>
                                          <p:spTgt spid="11"/>
                                        </p:tgtEl>
                                      </p:cBhvr>
                                      <p:to x="100000" y="60000"/>
                                    </p:animScale>
                                    <p:animScale>
                                      <p:cBhvr>
                                        <p:cTn id="14" dur="41" decel="50000">
                                          <p:stCondLst>
                                            <p:cond delay="169"/>
                                          </p:stCondLst>
                                        </p:cTn>
                                        <p:tgtEl>
                                          <p:spTgt spid="11"/>
                                        </p:tgtEl>
                                      </p:cBhvr>
                                      <p:to x="100000" y="100000"/>
                                    </p:animScale>
                                    <p:animScale>
                                      <p:cBhvr>
                                        <p:cTn id="15" dur="7">
                                          <p:stCondLst>
                                            <p:cond delay="328"/>
                                          </p:stCondLst>
                                        </p:cTn>
                                        <p:tgtEl>
                                          <p:spTgt spid="11"/>
                                        </p:tgtEl>
                                      </p:cBhvr>
                                      <p:to x="100000" y="80000"/>
                                    </p:animScale>
                                    <p:animScale>
                                      <p:cBhvr>
                                        <p:cTn id="16" dur="41" decel="50000">
                                          <p:stCondLst>
                                            <p:cond delay="335"/>
                                          </p:stCondLst>
                                        </p:cTn>
                                        <p:tgtEl>
                                          <p:spTgt spid="11"/>
                                        </p:tgtEl>
                                      </p:cBhvr>
                                      <p:to x="100000" y="100000"/>
                                    </p:animScale>
                                    <p:animScale>
                                      <p:cBhvr>
                                        <p:cTn id="17" dur="7">
                                          <p:stCondLst>
                                            <p:cond delay="410"/>
                                          </p:stCondLst>
                                        </p:cTn>
                                        <p:tgtEl>
                                          <p:spTgt spid="11"/>
                                        </p:tgtEl>
                                      </p:cBhvr>
                                      <p:to x="100000" y="90000"/>
                                    </p:animScale>
                                    <p:animScale>
                                      <p:cBhvr>
                                        <p:cTn id="18" dur="41" decel="50000">
                                          <p:stCondLst>
                                            <p:cond delay="417"/>
                                          </p:stCondLst>
                                        </p:cTn>
                                        <p:tgtEl>
                                          <p:spTgt spid="11"/>
                                        </p:tgtEl>
                                      </p:cBhvr>
                                      <p:to x="100000" y="100000"/>
                                    </p:animScale>
                                    <p:animScale>
                                      <p:cBhvr>
                                        <p:cTn id="19" dur="7">
                                          <p:stCondLst>
                                            <p:cond delay="452"/>
                                          </p:stCondLst>
                                        </p:cTn>
                                        <p:tgtEl>
                                          <p:spTgt spid="11"/>
                                        </p:tgtEl>
                                      </p:cBhvr>
                                      <p:to x="100000" y="95000"/>
                                    </p:animScale>
                                    <p:animScale>
                                      <p:cBhvr>
                                        <p:cTn id="20" dur="41" decel="50000">
                                          <p:stCondLst>
                                            <p:cond delay="459"/>
                                          </p:stCondLst>
                                        </p:cTn>
                                        <p:tgtEl>
                                          <p:spTgt spid="11"/>
                                        </p:tgtEl>
                                      </p:cBhvr>
                                      <p:to x="100000" y="100000"/>
                                    </p:animScale>
                                  </p:childTnLst>
                                </p:cTn>
                              </p:par>
                            </p:childTnLst>
                          </p:cTn>
                        </p:par>
                        <p:par>
                          <p:cTn id="21" fill="hold">
                            <p:stCondLst>
                              <p:cond delay="1000"/>
                            </p:stCondLst>
                            <p:childTnLst>
                              <p:par>
                                <p:cTn id="22" presetID="1" presetClass="entr" presetSubtype="0" fill="hold" grpId="0" nodeType="afterEffect">
                                  <p:stCondLst>
                                    <p:cond delay="500"/>
                                  </p:stCondLst>
                                  <p:childTnLst>
                                    <p:set>
                                      <p:cBhvr>
                                        <p:cTn id="23" dur="1" fill="hold">
                                          <p:stCondLst>
                                            <p:cond delay="499"/>
                                          </p:stCondLst>
                                        </p:cTn>
                                        <p:tgtEl>
                                          <p:spTgt spid="12">
                                            <p:txEl>
                                              <p:pRg st="0" end="0"/>
                                            </p:txEl>
                                          </p:spTgt>
                                        </p:tgtEl>
                                        <p:attrNameLst>
                                          <p:attrName>style.visibility</p:attrName>
                                        </p:attrNameLst>
                                      </p:cBhvr>
                                      <p:to>
                                        <p:strVal val="visible"/>
                                      </p:to>
                                    </p:set>
                                  </p:childTnLst>
                                </p:cTn>
                              </p:par>
                            </p:childTnLst>
                          </p:cTn>
                        </p:par>
                        <p:par>
                          <p:cTn id="24" fill="hold">
                            <p:stCondLst>
                              <p:cond delay="2000"/>
                            </p:stCondLst>
                            <p:childTnLst>
                              <p:par>
                                <p:cTn id="25" presetID="10" presetClass="entr" presetSubtype="0" fill="hold" nodeType="afterEffect">
                                  <p:stCondLst>
                                    <p:cond delay="50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par>
                          <p:cTn id="28" fill="hold">
                            <p:stCondLst>
                              <p:cond delay="3000"/>
                            </p:stCondLst>
                            <p:childTnLst>
                              <p:par>
                                <p:cTn id="29" presetID="2" presetClass="entr" presetSubtype="4" fill="hold" nodeType="afterEffect">
                                  <p:stCondLst>
                                    <p:cond delay="5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par>
                          <p:cTn id="33" fill="hold">
                            <p:stCondLst>
                              <p:cond delay="4000"/>
                            </p:stCondLst>
                            <p:childTnLst>
                              <p:par>
                                <p:cTn id="34" presetID="1" presetClass="entr" presetSubtype="0" fill="hold" grpId="0" nodeType="afterEffect">
                                  <p:stCondLst>
                                    <p:cond delay="500"/>
                                  </p:stCondLst>
                                  <p:childTnLst>
                                    <p:set>
                                      <p:cBhvr>
                                        <p:cTn id="35" dur="1" fill="hold">
                                          <p:stCondLst>
                                            <p:cond delay="499"/>
                                          </p:stCondLst>
                                        </p:cTn>
                                        <p:tgtEl>
                                          <p:spTgt spid="13"/>
                                        </p:tgtEl>
                                        <p:attrNameLst>
                                          <p:attrName>style.visibility</p:attrName>
                                        </p:attrNameLst>
                                      </p:cBhvr>
                                      <p:to>
                                        <p:strVal val="visible"/>
                                      </p:to>
                                    </p:set>
                                  </p:childTnLst>
                                </p:cTn>
                              </p:par>
                            </p:childTnLst>
                          </p:cTn>
                        </p:par>
                        <p:par>
                          <p:cTn id="36" fill="hold">
                            <p:stCondLst>
                              <p:cond delay="5000"/>
                            </p:stCondLst>
                            <p:childTnLst>
                              <p:par>
                                <p:cTn id="37" presetID="1" presetClass="entr" presetSubtype="0" fill="hold" grpId="0" nodeType="afterEffect">
                                  <p:stCondLst>
                                    <p:cond delay="500"/>
                                  </p:stCondLst>
                                  <p:childTnLst>
                                    <p:set>
                                      <p:cBhvr>
                                        <p:cTn id="38" dur="1" fill="hold">
                                          <p:stCondLst>
                                            <p:cond delay="499"/>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B5DE38E1-98CB-40AB-89E0-81051D15B73F}"/>
              </a:ext>
            </a:extLst>
          </p:cNvPr>
          <p:cNvPicPr>
            <a:picLocks noChangeAspect="1"/>
          </p:cNvPicPr>
          <p:nvPr/>
        </p:nvPicPr>
        <p:blipFill>
          <a:blip r:embed="rId3"/>
          <a:stretch>
            <a:fillRect/>
          </a:stretch>
        </p:blipFill>
        <p:spPr>
          <a:xfrm>
            <a:off x="0" y="5555811"/>
            <a:ext cx="1974333" cy="1302188"/>
          </a:xfrm>
          <a:prstGeom prst="rect">
            <a:avLst/>
          </a:prstGeom>
        </p:spPr>
      </p:pic>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441530" y="373082"/>
            <a:ext cx="8643154" cy="720000"/>
          </a:xfrm>
        </p:spPr>
        <p:txBody>
          <a:bodyPr>
            <a:normAutofit fontScale="90000"/>
          </a:bodyPr>
          <a:lstStyle/>
          <a:p>
            <a:r>
              <a:rPr lang="es-CO" b="1" dirty="0"/>
              <a:t>AGENDA</a:t>
            </a:r>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1441530" y="1371600"/>
            <a:ext cx="9864202" cy="4069080"/>
          </a:xfrm>
        </p:spPr>
        <p:txBody>
          <a:bodyPr>
            <a:noAutofit/>
          </a:bodyPr>
          <a:lstStyle/>
          <a:p>
            <a:pPr marL="342900" indent="-342900" algn="just">
              <a:buFont typeface="+mj-lt"/>
              <a:buAutoNum type="arabicPeriod"/>
            </a:pPr>
            <a:r>
              <a:rPr lang="es-ES" sz="4800" b="1" dirty="0"/>
              <a:t>Marco General de La investigación</a:t>
            </a:r>
          </a:p>
          <a:p>
            <a:pPr marL="342900" indent="-342900" algn="just">
              <a:buFont typeface="+mj-lt"/>
              <a:buAutoNum type="arabicPeriod"/>
            </a:pPr>
            <a:r>
              <a:rPr lang="es-ES" sz="4800" b="1" dirty="0"/>
              <a:t>Breve Reseña de la Microempresa</a:t>
            </a:r>
          </a:p>
          <a:p>
            <a:pPr marL="342900" indent="-342900" algn="just">
              <a:buFont typeface="+mj-lt"/>
              <a:buAutoNum type="arabicPeriod"/>
            </a:pPr>
            <a:r>
              <a:rPr lang="es-ES" sz="4800" b="1" dirty="0"/>
              <a:t>Resultados</a:t>
            </a:r>
          </a:p>
          <a:p>
            <a:pPr marL="342900" indent="-342900" algn="just">
              <a:buFont typeface="+mj-lt"/>
              <a:buAutoNum type="arabicPeriod"/>
            </a:pPr>
            <a:r>
              <a:rPr lang="es-ES" sz="4800" b="1" dirty="0"/>
              <a:t>Conclusiones</a:t>
            </a:r>
          </a:p>
          <a:p>
            <a:pPr marL="342900" indent="-342900" algn="just">
              <a:buFont typeface="+mj-lt"/>
              <a:buAutoNum type="arabicPeriod"/>
            </a:pPr>
            <a:r>
              <a:rPr lang="es-ES" sz="4800" b="1" dirty="0"/>
              <a:t>Preguntas</a:t>
            </a:r>
          </a:p>
        </p:txBody>
      </p:sp>
      <p:pic>
        <p:nvPicPr>
          <p:cNvPr id="4" name="Picture 6">
            <a:extLst>
              <a:ext uri="{FF2B5EF4-FFF2-40B4-BE49-F238E27FC236}">
                <a16:creationId xmlns:a16="http://schemas.microsoft.com/office/drawing/2014/main" id="{8A237C7A-D71E-4904-BA42-AA9B0CEA9C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Bandera de San Juan de Pasto - Wikipedia, la enciclopedia libre">
            <a:extLst>
              <a:ext uri="{FF2B5EF4-FFF2-40B4-BE49-F238E27FC236}">
                <a16:creationId xmlns:a16="http://schemas.microsoft.com/office/drawing/2014/main" id="{B122C90F-0F25-4B7D-9270-300F4A01119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9C27B053-D963-4778-9D26-270798381BD7}"/>
              </a:ext>
            </a:extLst>
          </p:cNvPr>
          <p:cNvPicPr>
            <a:picLocks noChangeAspect="1"/>
          </p:cNvPicPr>
          <p:nvPr/>
        </p:nvPicPr>
        <p:blipFill>
          <a:blip r:embed="rId6"/>
          <a:stretch>
            <a:fillRect/>
          </a:stretch>
        </p:blipFill>
        <p:spPr>
          <a:xfrm>
            <a:off x="9063977" y="5672102"/>
            <a:ext cx="3128023" cy="1185898"/>
          </a:xfrm>
          <a:prstGeom prst="rect">
            <a:avLst/>
          </a:prstGeom>
        </p:spPr>
      </p:pic>
    </p:spTree>
    <p:extLst>
      <p:ext uri="{BB962C8B-B14F-4D97-AF65-F5344CB8AC3E}">
        <p14:creationId xmlns:p14="http://schemas.microsoft.com/office/powerpoint/2010/main" val="2791961188"/>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499"/>
                                          </p:stCondLst>
                                        </p:cTn>
                                        <p:tgtEl>
                                          <p:spTgt spid="11"/>
                                        </p:tgtEl>
                                        <p:attrNameLst>
                                          <p:attrName>style.visibility</p:attrName>
                                        </p:attrNameLst>
                                      </p:cBhvr>
                                      <p:to>
                                        <p:strVal val="visible"/>
                                      </p:to>
                                    </p:set>
                                  </p:childTnLst>
                                </p:cTn>
                              </p:par>
                            </p:childTnLst>
                          </p:cTn>
                        </p:par>
                        <p:par>
                          <p:cTn id="7" fill="hold">
                            <p:stCondLst>
                              <p:cond delay="1000"/>
                            </p:stCondLst>
                            <p:childTnLst>
                              <p:par>
                                <p:cTn id="8" presetID="10" presetClass="entr" presetSubtype="0" fill="hold" grpId="0" nodeType="afterEffect">
                                  <p:stCondLst>
                                    <p:cond delay="500"/>
                                  </p:stCondLst>
                                  <p:childTnLst>
                                    <p:set>
                                      <p:cBhvr>
                                        <p:cTn id="9" dur="1" fill="hold">
                                          <p:stCondLst>
                                            <p:cond delay="0"/>
                                          </p:stCondLst>
                                        </p:cTn>
                                        <p:tgtEl>
                                          <p:spTgt spid="12">
                                            <p:txEl>
                                              <p:pRg st="0" end="0"/>
                                            </p:txEl>
                                          </p:spTgt>
                                        </p:tgtEl>
                                        <p:attrNameLst>
                                          <p:attrName>style.visibility</p:attrName>
                                        </p:attrNameLst>
                                      </p:cBhvr>
                                      <p:to>
                                        <p:strVal val="visible"/>
                                      </p:to>
                                    </p:set>
                                    <p:animEffect transition="in" filter="fade">
                                      <p:cBhvr>
                                        <p:cTn id="10" dur="500"/>
                                        <p:tgtEl>
                                          <p:spTgt spid="12">
                                            <p:txEl>
                                              <p:pRg st="0" end="0"/>
                                            </p:txEl>
                                          </p:spTgt>
                                        </p:tgtEl>
                                      </p:cBhvr>
                                    </p:animEffect>
                                  </p:childTnLst>
                                </p:cTn>
                              </p:par>
                            </p:childTnLst>
                          </p:cTn>
                        </p:par>
                        <p:par>
                          <p:cTn id="11" fill="hold">
                            <p:stCondLst>
                              <p:cond delay="2000"/>
                            </p:stCondLst>
                            <p:childTnLst>
                              <p:par>
                                <p:cTn id="12" presetID="10" presetClass="entr" presetSubtype="0" fill="hold" grpId="0" nodeType="afterEffect">
                                  <p:stCondLst>
                                    <p:cond delay="500"/>
                                  </p:stCondLst>
                                  <p:childTnLst>
                                    <p:set>
                                      <p:cBhvr>
                                        <p:cTn id="13" dur="1" fill="hold">
                                          <p:stCondLst>
                                            <p:cond delay="0"/>
                                          </p:stCondLst>
                                        </p:cTn>
                                        <p:tgtEl>
                                          <p:spTgt spid="12">
                                            <p:txEl>
                                              <p:pRg st="1" end="1"/>
                                            </p:txEl>
                                          </p:spTgt>
                                        </p:tgtEl>
                                        <p:attrNameLst>
                                          <p:attrName>style.visibility</p:attrName>
                                        </p:attrNameLst>
                                      </p:cBhvr>
                                      <p:to>
                                        <p:strVal val="visible"/>
                                      </p:to>
                                    </p:set>
                                    <p:animEffect transition="in" filter="fade">
                                      <p:cBhvr>
                                        <p:cTn id="14" dur="500"/>
                                        <p:tgtEl>
                                          <p:spTgt spid="12">
                                            <p:txEl>
                                              <p:pRg st="1" end="1"/>
                                            </p:txEl>
                                          </p:spTgt>
                                        </p:tgtEl>
                                      </p:cBhvr>
                                    </p:animEffect>
                                  </p:childTnLst>
                                </p:cTn>
                              </p:par>
                            </p:childTnLst>
                          </p:cTn>
                        </p:par>
                        <p:par>
                          <p:cTn id="15" fill="hold">
                            <p:stCondLst>
                              <p:cond delay="3000"/>
                            </p:stCondLst>
                            <p:childTnLst>
                              <p:par>
                                <p:cTn id="16" presetID="10" presetClass="entr" presetSubtype="0" fill="hold" grpId="0" nodeType="afterEffect">
                                  <p:stCondLst>
                                    <p:cond delay="500"/>
                                  </p:stCondLst>
                                  <p:childTnLst>
                                    <p:set>
                                      <p:cBhvr>
                                        <p:cTn id="17" dur="1" fill="hold">
                                          <p:stCondLst>
                                            <p:cond delay="0"/>
                                          </p:stCondLst>
                                        </p:cTn>
                                        <p:tgtEl>
                                          <p:spTgt spid="12">
                                            <p:txEl>
                                              <p:pRg st="2" end="2"/>
                                            </p:txEl>
                                          </p:spTgt>
                                        </p:tgtEl>
                                        <p:attrNameLst>
                                          <p:attrName>style.visibility</p:attrName>
                                        </p:attrNameLst>
                                      </p:cBhvr>
                                      <p:to>
                                        <p:strVal val="visible"/>
                                      </p:to>
                                    </p:set>
                                    <p:animEffect transition="in" filter="fade">
                                      <p:cBhvr>
                                        <p:cTn id="18" dur="500"/>
                                        <p:tgtEl>
                                          <p:spTgt spid="12">
                                            <p:txEl>
                                              <p:pRg st="2" end="2"/>
                                            </p:txEl>
                                          </p:spTgt>
                                        </p:tgtEl>
                                      </p:cBhvr>
                                    </p:animEffect>
                                  </p:childTnLst>
                                </p:cTn>
                              </p:par>
                            </p:childTnLst>
                          </p:cTn>
                        </p:par>
                        <p:par>
                          <p:cTn id="19" fill="hold">
                            <p:stCondLst>
                              <p:cond delay="4000"/>
                            </p:stCondLst>
                            <p:childTnLst>
                              <p:par>
                                <p:cTn id="20" presetID="10" presetClass="entr" presetSubtype="0" fill="hold" grpId="0" nodeType="afterEffect">
                                  <p:stCondLst>
                                    <p:cond delay="500"/>
                                  </p:stCondLst>
                                  <p:childTnLst>
                                    <p:set>
                                      <p:cBhvr>
                                        <p:cTn id="21" dur="1" fill="hold">
                                          <p:stCondLst>
                                            <p:cond delay="0"/>
                                          </p:stCondLst>
                                        </p:cTn>
                                        <p:tgtEl>
                                          <p:spTgt spid="12">
                                            <p:txEl>
                                              <p:pRg st="3" end="3"/>
                                            </p:txEl>
                                          </p:spTgt>
                                        </p:tgtEl>
                                        <p:attrNameLst>
                                          <p:attrName>style.visibility</p:attrName>
                                        </p:attrNameLst>
                                      </p:cBhvr>
                                      <p:to>
                                        <p:strVal val="visible"/>
                                      </p:to>
                                    </p:set>
                                    <p:animEffect transition="in" filter="fade">
                                      <p:cBhvr>
                                        <p:cTn id="22" dur="500"/>
                                        <p:tgtEl>
                                          <p:spTgt spid="12">
                                            <p:txEl>
                                              <p:pRg st="3" end="3"/>
                                            </p:txEl>
                                          </p:spTgt>
                                        </p:tgtEl>
                                      </p:cBhvr>
                                    </p:animEffect>
                                  </p:childTnLst>
                                </p:cTn>
                              </p:par>
                            </p:childTnLst>
                          </p:cTn>
                        </p:par>
                        <p:par>
                          <p:cTn id="23" fill="hold">
                            <p:stCondLst>
                              <p:cond delay="5000"/>
                            </p:stCondLst>
                            <p:childTnLst>
                              <p:par>
                                <p:cTn id="24" presetID="10" presetClass="entr" presetSubtype="0" fill="hold" grpId="0" nodeType="afterEffect">
                                  <p:stCondLst>
                                    <p:cond delay="500"/>
                                  </p:stCondLst>
                                  <p:childTnLst>
                                    <p:set>
                                      <p:cBhvr>
                                        <p:cTn id="25" dur="1" fill="hold">
                                          <p:stCondLst>
                                            <p:cond delay="0"/>
                                          </p:stCondLst>
                                        </p:cTn>
                                        <p:tgtEl>
                                          <p:spTgt spid="12">
                                            <p:txEl>
                                              <p:pRg st="4" end="4"/>
                                            </p:txEl>
                                          </p:spTgt>
                                        </p:tgtEl>
                                        <p:attrNameLst>
                                          <p:attrName>style.visibility</p:attrName>
                                        </p:attrNameLst>
                                      </p:cBhvr>
                                      <p:to>
                                        <p:strVal val="visible"/>
                                      </p:to>
                                    </p:set>
                                    <p:animEffect transition="in" filter="fade">
                                      <p:cBhvr>
                                        <p:cTn id="26" dur="500"/>
                                        <p:tgtEl>
                                          <p:spTgt spid="1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253218"/>
            <a:ext cx="9733512" cy="1288590"/>
          </a:xfrm>
        </p:spPr>
        <p:txBody>
          <a:bodyPr>
            <a:normAutofit fontScale="90000"/>
          </a:bodyPr>
          <a:lstStyle/>
          <a:p>
            <a:r>
              <a:rPr lang="es-ES" b="1" dirty="0">
                <a:effectLst/>
              </a:rPr>
              <a:t>Objetivo 3: Elaboración de la propuesta de reclutamiento y selección.</a:t>
            </a:r>
            <a:endParaRPr lang="es-CO" b="1" dirty="0"/>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1341784" y="1536870"/>
            <a:ext cx="8801021" cy="528527"/>
          </a:xfrm>
        </p:spPr>
        <p:txBody>
          <a:bodyPr>
            <a:normAutofit lnSpcReduction="10000"/>
          </a:bodyPr>
          <a:lstStyle/>
          <a:p>
            <a:pPr algn="just"/>
            <a:r>
              <a:rPr lang="es-CO" b="1" dirty="0"/>
              <a:t>Propuesta para la selección del talento humano</a:t>
            </a:r>
          </a:p>
          <a:p>
            <a:pPr algn="just"/>
            <a:endParaRPr lang="es-CO" b="1" dirty="0"/>
          </a:p>
          <a:p>
            <a:pPr algn="just"/>
            <a:endParaRPr lang="es-CO" b="1" dirty="0"/>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90834E5F-0C9D-4D0D-B8D8-BC2D3756BB69}"/>
              </a:ext>
            </a:extLst>
          </p:cNvPr>
          <p:cNvPicPr>
            <a:picLocks noChangeAspect="1"/>
          </p:cNvPicPr>
          <p:nvPr/>
        </p:nvPicPr>
        <p:blipFill>
          <a:blip r:embed="rId5"/>
          <a:stretch>
            <a:fillRect/>
          </a:stretch>
        </p:blipFill>
        <p:spPr>
          <a:xfrm>
            <a:off x="0" y="5555811"/>
            <a:ext cx="1974333" cy="1302188"/>
          </a:xfrm>
          <a:prstGeom prst="rect">
            <a:avLst/>
          </a:prstGeom>
        </p:spPr>
      </p:pic>
      <p:pic>
        <p:nvPicPr>
          <p:cNvPr id="2" name="Imagen 1">
            <a:extLst>
              <a:ext uri="{FF2B5EF4-FFF2-40B4-BE49-F238E27FC236}">
                <a16:creationId xmlns:a16="http://schemas.microsoft.com/office/drawing/2014/main" id="{92D79A4D-AA73-4893-BCF2-8DAE9FA4C7E0}"/>
              </a:ext>
            </a:extLst>
          </p:cNvPr>
          <p:cNvPicPr>
            <a:picLocks noChangeAspect="1"/>
          </p:cNvPicPr>
          <p:nvPr/>
        </p:nvPicPr>
        <p:blipFill rotWithShape="1">
          <a:blip r:embed="rId6"/>
          <a:srcRect r="5020" b="36205"/>
          <a:stretch/>
        </p:blipFill>
        <p:spPr>
          <a:xfrm>
            <a:off x="1229244" y="2089992"/>
            <a:ext cx="4208272" cy="4375052"/>
          </a:xfrm>
          <a:prstGeom prst="rect">
            <a:avLst/>
          </a:prstGeom>
        </p:spPr>
      </p:pic>
      <p:pic>
        <p:nvPicPr>
          <p:cNvPr id="3" name="Imagen 2">
            <a:extLst>
              <a:ext uri="{FF2B5EF4-FFF2-40B4-BE49-F238E27FC236}">
                <a16:creationId xmlns:a16="http://schemas.microsoft.com/office/drawing/2014/main" id="{D1703B1F-EC8B-43BD-B220-28425686AA34}"/>
              </a:ext>
            </a:extLst>
          </p:cNvPr>
          <p:cNvPicPr>
            <a:picLocks noChangeAspect="1"/>
          </p:cNvPicPr>
          <p:nvPr/>
        </p:nvPicPr>
        <p:blipFill rotWithShape="1">
          <a:blip r:embed="rId7"/>
          <a:srcRect r="5582" b="44616"/>
          <a:stretch/>
        </p:blipFill>
        <p:spPr>
          <a:xfrm>
            <a:off x="6830038" y="2065397"/>
            <a:ext cx="4325965" cy="3798277"/>
          </a:xfrm>
          <a:prstGeom prst="rect">
            <a:avLst/>
          </a:prstGeom>
        </p:spPr>
      </p:pic>
      <p:sp>
        <p:nvSpPr>
          <p:cNvPr id="10" name="Título 10">
            <a:extLst>
              <a:ext uri="{FF2B5EF4-FFF2-40B4-BE49-F238E27FC236}">
                <a16:creationId xmlns:a16="http://schemas.microsoft.com/office/drawing/2014/main" id="{FFD87C9B-2E02-4527-97F8-0EB48CF13A2E}"/>
              </a:ext>
            </a:extLst>
          </p:cNvPr>
          <p:cNvSpPr txBox="1">
            <a:spLocks/>
          </p:cNvSpPr>
          <p:nvPr/>
        </p:nvSpPr>
        <p:spPr>
          <a:xfrm>
            <a:off x="2596986" y="6465044"/>
            <a:ext cx="1213182" cy="232265"/>
          </a:xfrm>
          <a:prstGeom prst="rect">
            <a:avLst/>
          </a:prstGeom>
          <a:effectLst/>
        </p:spPr>
        <p:txBody>
          <a:bodyPr vert="horz" lIns="91440" tIns="45720" rIns="91440" bIns="45720" numCol="1" rtlCol="0" anchor="b">
            <a:noAutofit/>
          </a:bodyPr>
          <a:lstStyle>
            <a:lvl1pPr algn="ctr" defTabSz="457200" rtl="0" eaLnBrk="1" latinLnBrk="0" hangingPunct="1">
              <a:spcBef>
                <a:spcPct val="0"/>
              </a:spcBef>
              <a:buNone/>
              <a:defRPr sz="4400" b="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1200" b="1" dirty="0">
                <a:solidFill>
                  <a:srgbClr val="0070C0"/>
                </a:solidFill>
              </a:rPr>
              <a:t>Fuente: Propia</a:t>
            </a:r>
            <a:endParaRPr lang="es-CO" sz="1200" b="1" dirty="0">
              <a:solidFill>
                <a:srgbClr val="0070C0"/>
              </a:solidFill>
            </a:endParaRPr>
          </a:p>
        </p:txBody>
      </p:sp>
      <p:sp>
        <p:nvSpPr>
          <p:cNvPr id="13" name="Título 10">
            <a:extLst>
              <a:ext uri="{FF2B5EF4-FFF2-40B4-BE49-F238E27FC236}">
                <a16:creationId xmlns:a16="http://schemas.microsoft.com/office/drawing/2014/main" id="{45BAA851-4EA5-4996-B3B0-B9B3F223E4DE}"/>
              </a:ext>
            </a:extLst>
          </p:cNvPr>
          <p:cNvSpPr txBox="1">
            <a:spLocks/>
          </p:cNvSpPr>
          <p:nvPr/>
        </p:nvSpPr>
        <p:spPr>
          <a:xfrm>
            <a:off x="8386429" y="5863674"/>
            <a:ext cx="1213182" cy="232265"/>
          </a:xfrm>
          <a:prstGeom prst="rect">
            <a:avLst/>
          </a:prstGeom>
          <a:effectLst/>
        </p:spPr>
        <p:txBody>
          <a:bodyPr vert="horz" lIns="91440" tIns="45720" rIns="91440" bIns="45720" numCol="1" rtlCol="0" anchor="b">
            <a:noAutofit/>
          </a:bodyPr>
          <a:lstStyle>
            <a:lvl1pPr algn="ctr" defTabSz="457200" rtl="0" eaLnBrk="1" latinLnBrk="0" hangingPunct="1">
              <a:spcBef>
                <a:spcPct val="0"/>
              </a:spcBef>
              <a:buNone/>
              <a:defRPr sz="4400" b="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1200" b="1" dirty="0">
                <a:solidFill>
                  <a:srgbClr val="0070C0"/>
                </a:solidFill>
              </a:rPr>
              <a:t>Fuente: Propia</a:t>
            </a:r>
            <a:endParaRPr lang="es-CO" sz="1200" b="1" dirty="0">
              <a:solidFill>
                <a:srgbClr val="0070C0"/>
              </a:solidFill>
            </a:endParaRPr>
          </a:p>
        </p:txBody>
      </p:sp>
    </p:spTree>
    <p:extLst>
      <p:ext uri="{BB962C8B-B14F-4D97-AF65-F5344CB8AC3E}">
        <p14:creationId xmlns:p14="http://schemas.microsoft.com/office/powerpoint/2010/main" val="118504203"/>
      </p:ext>
    </p:extLst>
  </p:cSld>
  <p:clrMapOvr>
    <a:masterClrMapping/>
  </p:clrMapOvr>
  <mc:AlternateContent xmlns:mc="http://schemas.openxmlformats.org/markup-compatibility/2006" xmlns:p14="http://schemas.microsoft.com/office/powerpoint/2010/main">
    <mc:Choice Requires="p14">
      <p:transition spd="slow" p14:dur="20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50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barn(inVertical)">
                                      <p:cBhvr>
                                        <p:cTn id="13" dur="500"/>
                                        <p:tgtEl>
                                          <p:spTgt spid="12">
                                            <p:txEl>
                                              <p:pRg st="0" end="0"/>
                                            </p:txEl>
                                          </p:spTgt>
                                        </p:tgtEl>
                                      </p:cBhvr>
                                    </p:animEffect>
                                  </p:childTnLst>
                                </p:cTn>
                              </p:par>
                            </p:childTnLst>
                          </p:cTn>
                        </p:par>
                        <p:par>
                          <p:cTn id="14" fill="hold">
                            <p:stCondLst>
                              <p:cond delay="2000"/>
                            </p:stCondLst>
                            <p:childTnLst>
                              <p:par>
                                <p:cTn id="15" presetID="22" presetClass="entr" presetSubtype="4" fill="hold" nodeType="afterEffect">
                                  <p:stCondLst>
                                    <p:cond delay="50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00"/>
                                        <p:tgtEl>
                                          <p:spTgt spid="2"/>
                                        </p:tgtEl>
                                      </p:cBhvr>
                                    </p:animEffect>
                                  </p:childTnLst>
                                </p:cTn>
                              </p:par>
                            </p:childTnLst>
                          </p:cTn>
                        </p:par>
                        <p:par>
                          <p:cTn id="18" fill="hold">
                            <p:stCondLst>
                              <p:cond delay="3000"/>
                            </p:stCondLst>
                            <p:childTnLst>
                              <p:par>
                                <p:cTn id="19" presetID="21" presetClass="entr" presetSubtype="1" fill="hold" nodeType="afterEffect">
                                  <p:stCondLst>
                                    <p:cond delay="500"/>
                                  </p:stCondLst>
                                  <p:childTnLst>
                                    <p:set>
                                      <p:cBhvr>
                                        <p:cTn id="20" dur="1" fill="hold">
                                          <p:stCondLst>
                                            <p:cond delay="0"/>
                                          </p:stCondLst>
                                        </p:cTn>
                                        <p:tgtEl>
                                          <p:spTgt spid="3"/>
                                        </p:tgtEl>
                                        <p:attrNameLst>
                                          <p:attrName>style.visibility</p:attrName>
                                        </p:attrNameLst>
                                      </p:cBhvr>
                                      <p:to>
                                        <p:strVal val="visible"/>
                                      </p:to>
                                    </p:set>
                                    <p:animEffect transition="in" filter="wheel(1)">
                                      <p:cBhvr>
                                        <p:cTn id="21" dur="500"/>
                                        <p:tgtEl>
                                          <p:spTgt spid="3"/>
                                        </p:tgtEl>
                                      </p:cBhvr>
                                    </p:animEffect>
                                  </p:childTnLst>
                                </p:cTn>
                              </p:par>
                            </p:childTnLst>
                          </p:cTn>
                        </p:par>
                        <p:par>
                          <p:cTn id="22" fill="hold">
                            <p:stCondLst>
                              <p:cond delay="4000"/>
                            </p:stCondLst>
                            <p:childTnLst>
                              <p:par>
                                <p:cTn id="23" presetID="1" presetClass="entr" presetSubtype="0" fill="hold" grpId="0" nodeType="afterEffect">
                                  <p:stCondLst>
                                    <p:cond delay="500"/>
                                  </p:stCondLst>
                                  <p:childTnLst>
                                    <p:set>
                                      <p:cBhvr>
                                        <p:cTn id="24" dur="1" fill="hold">
                                          <p:stCondLst>
                                            <p:cond delay="499"/>
                                          </p:stCondLst>
                                        </p:cTn>
                                        <p:tgtEl>
                                          <p:spTgt spid="10"/>
                                        </p:tgtEl>
                                        <p:attrNameLst>
                                          <p:attrName>style.visibility</p:attrName>
                                        </p:attrNameLst>
                                      </p:cBhvr>
                                      <p:to>
                                        <p:strVal val="visible"/>
                                      </p:to>
                                    </p:set>
                                  </p:childTnLst>
                                </p:cTn>
                              </p:par>
                            </p:childTnLst>
                          </p:cTn>
                        </p:par>
                        <p:par>
                          <p:cTn id="25" fill="hold">
                            <p:stCondLst>
                              <p:cond delay="5000"/>
                            </p:stCondLst>
                            <p:childTnLst>
                              <p:par>
                                <p:cTn id="26" presetID="1" presetClass="entr" presetSubtype="0" fill="hold" grpId="0" nodeType="afterEffect">
                                  <p:stCondLst>
                                    <p:cond delay="500"/>
                                  </p:stCondLst>
                                  <p:childTnLst>
                                    <p:set>
                                      <p:cBhvr>
                                        <p:cTn id="27" dur="1" fill="hold">
                                          <p:stCondLst>
                                            <p:cond delay="499"/>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P spid="10" grpId="0"/>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355910"/>
            <a:ext cx="9733512" cy="1185898"/>
          </a:xfrm>
        </p:spPr>
        <p:txBody>
          <a:bodyPr>
            <a:normAutofit fontScale="90000"/>
          </a:bodyPr>
          <a:lstStyle/>
          <a:p>
            <a:r>
              <a:rPr lang="es-ES" b="1" dirty="0">
                <a:effectLst/>
              </a:rPr>
              <a:t>Objetivo 3: Elaboración de la propuesta de reclutamiento y selección.</a:t>
            </a:r>
            <a:endParaRPr lang="es-CO" b="1" dirty="0"/>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1341784" y="1536870"/>
            <a:ext cx="8801021" cy="528527"/>
          </a:xfrm>
        </p:spPr>
        <p:txBody>
          <a:bodyPr>
            <a:normAutofit lnSpcReduction="10000"/>
          </a:bodyPr>
          <a:lstStyle/>
          <a:p>
            <a:pPr algn="just"/>
            <a:r>
              <a:rPr lang="es-CO" b="1" dirty="0"/>
              <a:t>Propuesta para la selección del talento humano</a:t>
            </a:r>
          </a:p>
          <a:p>
            <a:pPr algn="just"/>
            <a:endParaRPr lang="es-CO" b="1" dirty="0"/>
          </a:p>
          <a:p>
            <a:pPr algn="just"/>
            <a:endParaRPr lang="es-CO" b="1" dirty="0"/>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90834E5F-0C9D-4D0D-B8D8-BC2D3756BB69}"/>
              </a:ext>
            </a:extLst>
          </p:cNvPr>
          <p:cNvPicPr>
            <a:picLocks noChangeAspect="1"/>
          </p:cNvPicPr>
          <p:nvPr/>
        </p:nvPicPr>
        <p:blipFill>
          <a:blip r:embed="rId5"/>
          <a:stretch>
            <a:fillRect/>
          </a:stretch>
        </p:blipFill>
        <p:spPr>
          <a:xfrm>
            <a:off x="0" y="5555811"/>
            <a:ext cx="1974333" cy="1302188"/>
          </a:xfrm>
          <a:prstGeom prst="rect">
            <a:avLst/>
          </a:prstGeom>
        </p:spPr>
      </p:pic>
      <p:pic>
        <p:nvPicPr>
          <p:cNvPr id="4" name="Imagen 3">
            <a:extLst>
              <a:ext uri="{FF2B5EF4-FFF2-40B4-BE49-F238E27FC236}">
                <a16:creationId xmlns:a16="http://schemas.microsoft.com/office/drawing/2014/main" id="{1AD767E5-3043-41D4-BFE3-41722545C78A}"/>
              </a:ext>
            </a:extLst>
          </p:cNvPr>
          <p:cNvPicPr>
            <a:picLocks noChangeAspect="1"/>
          </p:cNvPicPr>
          <p:nvPr/>
        </p:nvPicPr>
        <p:blipFill rotWithShape="1">
          <a:blip r:embed="rId6"/>
          <a:srcRect r="4932" b="40513"/>
          <a:stretch/>
        </p:blipFill>
        <p:spPr>
          <a:xfrm>
            <a:off x="1229244" y="2065397"/>
            <a:ext cx="4322613" cy="4079631"/>
          </a:xfrm>
          <a:prstGeom prst="rect">
            <a:avLst/>
          </a:prstGeom>
        </p:spPr>
      </p:pic>
      <p:pic>
        <p:nvPicPr>
          <p:cNvPr id="5" name="Imagen 4">
            <a:extLst>
              <a:ext uri="{FF2B5EF4-FFF2-40B4-BE49-F238E27FC236}">
                <a16:creationId xmlns:a16="http://schemas.microsoft.com/office/drawing/2014/main" id="{97D93102-3895-44FC-84B1-17C902B84653}"/>
              </a:ext>
            </a:extLst>
          </p:cNvPr>
          <p:cNvPicPr>
            <a:picLocks noChangeAspect="1"/>
          </p:cNvPicPr>
          <p:nvPr/>
        </p:nvPicPr>
        <p:blipFill rotWithShape="1">
          <a:blip r:embed="rId7"/>
          <a:srcRect t="77590" r="5341"/>
          <a:stretch/>
        </p:blipFill>
        <p:spPr>
          <a:xfrm>
            <a:off x="6494275" y="2586107"/>
            <a:ext cx="4811457" cy="1685786"/>
          </a:xfrm>
          <a:prstGeom prst="rect">
            <a:avLst/>
          </a:prstGeom>
        </p:spPr>
      </p:pic>
      <p:sp>
        <p:nvSpPr>
          <p:cNvPr id="10" name="Título 10">
            <a:extLst>
              <a:ext uri="{FF2B5EF4-FFF2-40B4-BE49-F238E27FC236}">
                <a16:creationId xmlns:a16="http://schemas.microsoft.com/office/drawing/2014/main" id="{5505F1F7-6746-40F9-A0DC-9420ABADB71B}"/>
              </a:ext>
            </a:extLst>
          </p:cNvPr>
          <p:cNvSpPr txBox="1">
            <a:spLocks/>
          </p:cNvSpPr>
          <p:nvPr/>
        </p:nvSpPr>
        <p:spPr>
          <a:xfrm>
            <a:off x="2521433" y="6206905"/>
            <a:ext cx="1213182" cy="232265"/>
          </a:xfrm>
          <a:prstGeom prst="rect">
            <a:avLst/>
          </a:prstGeom>
          <a:effectLst/>
        </p:spPr>
        <p:txBody>
          <a:bodyPr vert="horz" lIns="91440" tIns="45720" rIns="91440" bIns="45720" numCol="1" rtlCol="0" anchor="b">
            <a:noAutofit/>
          </a:bodyPr>
          <a:lstStyle>
            <a:lvl1pPr algn="ctr" defTabSz="457200" rtl="0" eaLnBrk="1" latinLnBrk="0" hangingPunct="1">
              <a:spcBef>
                <a:spcPct val="0"/>
              </a:spcBef>
              <a:buNone/>
              <a:defRPr sz="4400" b="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1200" b="1" dirty="0">
                <a:solidFill>
                  <a:srgbClr val="0070C0"/>
                </a:solidFill>
              </a:rPr>
              <a:t>Fuente: Propia</a:t>
            </a:r>
            <a:endParaRPr lang="es-CO" sz="1200" b="1" dirty="0">
              <a:solidFill>
                <a:srgbClr val="0070C0"/>
              </a:solidFill>
            </a:endParaRPr>
          </a:p>
        </p:txBody>
      </p:sp>
      <p:sp>
        <p:nvSpPr>
          <p:cNvPr id="13" name="Título 10">
            <a:extLst>
              <a:ext uri="{FF2B5EF4-FFF2-40B4-BE49-F238E27FC236}">
                <a16:creationId xmlns:a16="http://schemas.microsoft.com/office/drawing/2014/main" id="{F50F5192-05A2-4F5D-A29B-5C630A6EBB2C}"/>
              </a:ext>
            </a:extLst>
          </p:cNvPr>
          <p:cNvSpPr txBox="1">
            <a:spLocks/>
          </p:cNvSpPr>
          <p:nvPr/>
        </p:nvSpPr>
        <p:spPr>
          <a:xfrm>
            <a:off x="8293412" y="4333815"/>
            <a:ext cx="1213182" cy="232265"/>
          </a:xfrm>
          <a:prstGeom prst="rect">
            <a:avLst/>
          </a:prstGeom>
          <a:effectLst/>
        </p:spPr>
        <p:txBody>
          <a:bodyPr vert="horz" lIns="91440" tIns="45720" rIns="91440" bIns="45720" numCol="1" rtlCol="0" anchor="b">
            <a:noAutofit/>
          </a:bodyPr>
          <a:lstStyle>
            <a:lvl1pPr algn="ctr" defTabSz="457200" rtl="0" eaLnBrk="1" latinLnBrk="0" hangingPunct="1">
              <a:spcBef>
                <a:spcPct val="0"/>
              </a:spcBef>
              <a:buNone/>
              <a:defRPr sz="4400" b="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1200" b="1" dirty="0">
                <a:solidFill>
                  <a:srgbClr val="0070C0"/>
                </a:solidFill>
              </a:rPr>
              <a:t>Fuente: Propia</a:t>
            </a:r>
            <a:endParaRPr lang="es-CO" sz="1200" b="1" dirty="0">
              <a:solidFill>
                <a:srgbClr val="0070C0"/>
              </a:solidFill>
            </a:endParaRPr>
          </a:p>
        </p:txBody>
      </p:sp>
    </p:spTree>
    <p:extLst>
      <p:ext uri="{BB962C8B-B14F-4D97-AF65-F5344CB8AC3E}">
        <p14:creationId xmlns:p14="http://schemas.microsoft.com/office/powerpoint/2010/main" val="1065325900"/>
      </p:ext>
    </p:extLst>
  </p:cSld>
  <p:clrMapOvr>
    <a:masterClrMapping/>
  </p:clrMapOvr>
  <mc:AlternateContent xmlns:mc="http://schemas.openxmlformats.org/markup-compatibility/2006" xmlns:p14="http://schemas.microsoft.com/office/powerpoint/2010/main">
    <mc:Choice Requires="p14">
      <p:transition spd="slow" p14:dur="2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par>
                          <p:cTn id="8" fill="hold">
                            <p:stCondLst>
                              <p:cond delay="1000"/>
                            </p:stCondLst>
                            <p:childTnLst>
                              <p:par>
                                <p:cTn id="9" presetID="31" presetClass="entr" presetSubtype="0" fill="hold" grpId="0" nodeType="afterEffect">
                                  <p:stCondLst>
                                    <p:cond delay="500"/>
                                  </p:stCondLst>
                                  <p:childTnLst>
                                    <p:set>
                                      <p:cBhvr>
                                        <p:cTn id="10" dur="1" fill="hold">
                                          <p:stCondLst>
                                            <p:cond delay="0"/>
                                          </p:stCondLst>
                                        </p:cTn>
                                        <p:tgtEl>
                                          <p:spTgt spid="12">
                                            <p:txEl>
                                              <p:pRg st="0" end="0"/>
                                            </p:txEl>
                                          </p:spTgt>
                                        </p:tgtEl>
                                        <p:attrNameLst>
                                          <p:attrName>style.visibility</p:attrName>
                                        </p:attrNameLst>
                                      </p:cBhvr>
                                      <p:to>
                                        <p:strVal val="visible"/>
                                      </p:to>
                                    </p:set>
                                    <p:anim calcmode="lin" valueType="num">
                                      <p:cBhvr>
                                        <p:cTn id="11"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12">
                                            <p:txEl>
                                              <p:pRg st="0" end="0"/>
                                            </p:txEl>
                                          </p:spTgt>
                                        </p:tgtEl>
                                        <p:attrNameLst>
                                          <p:attrName>ppt_h</p:attrName>
                                        </p:attrNameLst>
                                      </p:cBhvr>
                                      <p:tavLst>
                                        <p:tav tm="0">
                                          <p:val>
                                            <p:fltVal val="0"/>
                                          </p:val>
                                        </p:tav>
                                        <p:tav tm="100000">
                                          <p:val>
                                            <p:strVal val="#ppt_h"/>
                                          </p:val>
                                        </p:tav>
                                      </p:tavLst>
                                    </p:anim>
                                    <p:anim calcmode="lin" valueType="num">
                                      <p:cBhvr>
                                        <p:cTn id="13" dur="500" fill="hold"/>
                                        <p:tgtEl>
                                          <p:spTgt spid="12">
                                            <p:txEl>
                                              <p:pRg st="0" end="0"/>
                                            </p:txEl>
                                          </p:spTgt>
                                        </p:tgtEl>
                                        <p:attrNameLst>
                                          <p:attrName>style.rotation</p:attrName>
                                        </p:attrNameLst>
                                      </p:cBhvr>
                                      <p:tavLst>
                                        <p:tav tm="0">
                                          <p:val>
                                            <p:fltVal val="90"/>
                                          </p:val>
                                        </p:tav>
                                        <p:tav tm="100000">
                                          <p:val>
                                            <p:fltVal val="0"/>
                                          </p:val>
                                        </p:tav>
                                      </p:tavLst>
                                    </p:anim>
                                    <p:animEffect transition="in" filter="fade">
                                      <p:cBhvr>
                                        <p:cTn id="14" dur="500"/>
                                        <p:tgtEl>
                                          <p:spTgt spid="12">
                                            <p:txEl>
                                              <p:pRg st="0" end="0"/>
                                            </p:txEl>
                                          </p:spTgt>
                                        </p:tgtEl>
                                      </p:cBhvr>
                                    </p:animEffect>
                                  </p:childTnLst>
                                </p:cTn>
                              </p:par>
                            </p:childTnLst>
                          </p:cTn>
                        </p:par>
                        <p:par>
                          <p:cTn id="15" fill="hold">
                            <p:stCondLst>
                              <p:cond delay="2000"/>
                            </p:stCondLst>
                            <p:childTnLst>
                              <p:par>
                                <p:cTn id="16" presetID="31" presetClass="entr" presetSubtype="0" fill="hold" nodeType="after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 calcmode="lin" valueType="num">
                                      <p:cBhvr>
                                        <p:cTn id="20" dur="500" fill="hold"/>
                                        <p:tgtEl>
                                          <p:spTgt spid="4"/>
                                        </p:tgtEl>
                                        <p:attrNameLst>
                                          <p:attrName>style.rotation</p:attrName>
                                        </p:attrNameLst>
                                      </p:cBhvr>
                                      <p:tavLst>
                                        <p:tav tm="0">
                                          <p:val>
                                            <p:fltVal val="90"/>
                                          </p:val>
                                        </p:tav>
                                        <p:tav tm="100000">
                                          <p:val>
                                            <p:fltVal val="0"/>
                                          </p:val>
                                        </p:tav>
                                      </p:tavLst>
                                    </p:anim>
                                    <p:animEffect transition="in" filter="fade">
                                      <p:cBhvr>
                                        <p:cTn id="21" dur="500"/>
                                        <p:tgtEl>
                                          <p:spTgt spid="4"/>
                                        </p:tgtEl>
                                      </p:cBhvr>
                                    </p:animEffect>
                                  </p:childTnLst>
                                </p:cTn>
                              </p:par>
                            </p:childTnLst>
                          </p:cTn>
                        </p:par>
                        <p:par>
                          <p:cTn id="22" fill="hold">
                            <p:stCondLst>
                              <p:cond delay="3000"/>
                            </p:stCondLst>
                            <p:childTnLst>
                              <p:par>
                                <p:cTn id="23" presetID="53" presetClass="entr" presetSubtype="16" fill="hold" nodeType="afterEffect">
                                  <p:stCondLst>
                                    <p:cond delay="50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4000"/>
                            </p:stCondLst>
                            <p:childTnLst>
                              <p:par>
                                <p:cTn id="29" presetID="1" presetClass="entr" presetSubtype="0" fill="hold" grpId="0" nodeType="afterEffect">
                                  <p:stCondLst>
                                    <p:cond delay="500"/>
                                  </p:stCondLst>
                                  <p:childTnLst>
                                    <p:set>
                                      <p:cBhvr>
                                        <p:cTn id="30" dur="1" fill="hold">
                                          <p:stCondLst>
                                            <p:cond delay="499"/>
                                          </p:stCondLst>
                                        </p:cTn>
                                        <p:tgtEl>
                                          <p:spTgt spid="10"/>
                                        </p:tgtEl>
                                        <p:attrNameLst>
                                          <p:attrName>style.visibility</p:attrName>
                                        </p:attrNameLst>
                                      </p:cBhvr>
                                      <p:to>
                                        <p:strVal val="visible"/>
                                      </p:to>
                                    </p:set>
                                  </p:childTnLst>
                                </p:cTn>
                              </p:par>
                            </p:childTnLst>
                          </p:cTn>
                        </p:par>
                        <p:par>
                          <p:cTn id="31" fill="hold">
                            <p:stCondLst>
                              <p:cond delay="5000"/>
                            </p:stCondLst>
                            <p:childTnLst>
                              <p:par>
                                <p:cTn id="32" presetID="1" presetClass="entr" presetSubtype="0" fill="hold" grpId="0" nodeType="afterEffect">
                                  <p:stCondLst>
                                    <p:cond delay="500"/>
                                  </p:stCondLst>
                                  <p:childTnLst>
                                    <p:set>
                                      <p:cBhvr>
                                        <p:cTn id="33" dur="1" fill="hold">
                                          <p:stCondLst>
                                            <p:cond delay="499"/>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P spid="10" grpId="0"/>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441531" y="347054"/>
            <a:ext cx="8643154" cy="720000"/>
          </a:xfrm>
        </p:spPr>
        <p:txBody>
          <a:bodyPr>
            <a:normAutofit fontScale="90000"/>
          </a:bodyPr>
          <a:lstStyle/>
          <a:p>
            <a:r>
              <a:rPr lang="es-CO" b="1" dirty="0"/>
              <a:t>CONCLUSIONES</a:t>
            </a:r>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1073040" y="1280160"/>
            <a:ext cx="9967999" cy="5025106"/>
          </a:xfrm>
        </p:spPr>
        <p:txBody>
          <a:bodyPr>
            <a:normAutofit/>
          </a:bodyPr>
          <a:lstStyle/>
          <a:p>
            <a:pPr algn="just"/>
            <a:r>
              <a:rPr lang="es-CO" dirty="0"/>
              <a:t>Se identificaron en la microempresa OR ING Software e Ingeniería prácticas de reclutamiento y selección que se han realizado en dos años de funcionamiento, pero se encontraban no tecnificadas…</a:t>
            </a:r>
          </a:p>
          <a:p>
            <a:pPr algn="just"/>
            <a:r>
              <a:rPr lang="es-ES" dirty="0"/>
              <a:t>Una entrevista debe contener temas propios de cada cargo, esta además de identificar las capacidades del aspirante para ejercer un cargo, ayuda a evaluar sus habilidades para el trabajo en equipo, solución de conflictos…</a:t>
            </a:r>
          </a:p>
          <a:p>
            <a:pPr algn="just"/>
            <a:r>
              <a:rPr lang="es-ES" dirty="0"/>
              <a:t>Los test de conocimientos y herramientas informáticas propios de la microempresa, permite descubrir las habilidades técnicas propias de cada cargo…</a:t>
            </a:r>
          </a:p>
          <a:p>
            <a:pPr algn="just"/>
            <a:r>
              <a:rPr lang="es-ES" dirty="0"/>
              <a:t>Finalmente, una herramienta de reclutamiento y selección del talento humano, debe contar con las posibilidades de ampliar información y actualizarse a los cambios en los perfiles…</a:t>
            </a:r>
            <a:endParaRPr lang="es-CO" dirty="0"/>
          </a:p>
        </p:txBody>
      </p:sp>
      <p:pic>
        <p:nvPicPr>
          <p:cNvPr id="6" name="Picture 6">
            <a:extLst>
              <a:ext uri="{FF2B5EF4-FFF2-40B4-BE49-F238E27FC236}">
                <a16:creationId xmlns:a16="http://schemas.microsoft.com/office/drawing/2014/main" id="{4C4911F0-B49A-4A46-9F70-0A6EEBC357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02BE45D4-E817-4DF7-96D2-FDCED504A2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E7DE0AE7-2453-4FFD-A9E4-96086B8F29AD}"/>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405D1F25-E98D-4701-B4AD-890CA3BD8128}"/>
              </a:ext>
            </a:extLst>
          </p:cNvPr>
          <p:cNvPicPr>
            <a:picLocks noChangeAspect="1"/>
          </p:cNvPicPr>
          <p:nvPr/>
        </p:nvPicPr>
        <p:blipFill>
          <a:blip r:embed="rId5"/>
          <a:stretch>
            <a:fillRect/>
          </a:stretch>
        </p:blipFill>
        <p:spPr>
          <a:xfrm>
            <a:off x="0" y="5555811"/>
            <a:ext cx="1974333" cy="1302188"/>
          </a:xfrm>
          <a:prstGeom prst="rect">
            <a:avLst/>
          </a:prstGeom>
        </p:spPr>
      </p:pic>
    </p:spTree>
    <p:extLst>
      <p:ext uri="{BB962C8B-B14F-4D97-AF65-F5344CB8AC3E}">
        <p14:creationId xmlns:p14="http://schemas.microsoft.com/office/powerpoint/2010/main" val="2854012229"/>
      </p:ext>
    </p:extLst>
  </p:cSld>
  <p:clrMapOvr>
    <a:masterClrMapping/>
  </p:clrMapOvr>
  <mc:AlternateContent xmlns:mc="http://schemas.openxmlformats.org/markup-compatibility/2006" xmlns:p14="http://schemas.microsoft.com/office/powerpoint/2010/main">
    <mc:Choice Requires="p14">
      <p:transition spd="slow" p14:dur="2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ppt_w</p:attrName>
                                        </p:attrNameLst>
                                      </p:cBhvr>
                                      <p:tavLst>
                                        <p:tav tm="0" fmla="#ppt_w*sin(2.5*pi*$)">
                                          <p:val>
                                            <p:fltVal val="0"/>
                                          </p:val>
                                        </p:tav>
                                        <p:tav tm="100000">
                                          <p:val>
                                            <p:fltVal val="1"/>
                                          </p:val>
                                        </p:tav>
                                      </p:tavLst>
                                    </p:anim>
                                    <p:anim calcmode="lin" valueType="num">
                                      <p:cBhvr>
                                        <p:cTn id="9" dur="500" fill="hold"/>
                                        <p:tgtEl>
                                          <p:spTgt spid="11"/>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26" presetClass="entr" presetSubtype="0" fill="hold" grpId="0" nodeType="afterEffect">
                                  <p:stCondLst>
                                    <p:cond delay="50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wipe(down)">
                                      <p:cBhvr>
                                        <p:cTn id="13" dur="145">
                                          <p:stCondLst>
                                            <p:cond delay="0"/>
                                          </p:stCondLst>
                                        </p:cTn>
                                        <p:tgtEl>
                                          <p:spTgt spid="12">
                                            <p:txEl>
                                              <p:pRg st="0" end="0"/>
                                            </p:txEl>
                                          </p:spTgt>
                                        </p:tgtEl>
                                      </p:cBhvr>
                                    </p:animEffect>
                                    <p:anim calcmode="lin" valueType="num">
                                      <p:cBhvr>
                                        <p:cTn id="14" dur="456" tmFilter="0,0; 0.14,0.36; 0.43,0.73; 0.71,0.91; 1.0,1.0">
                                          <p:stCondLst>
                                            <p:cond delay="0"/>
                                          </p:stCondLst>
                                        </p:cTn>
                                        <p:tgtEl>
                                          <p:spTgt spid="12">
                                            <p:txEl>
                                              <p:pRg st="0" end="0"/>
                                            </p:txEl>
                                          </p:spTgt>
                                        </p:tgtEl>
                                        <p:attrNameLst>
                                          <p:attrName>ppt_x</p:attrName>
                                        </p:attrNameLst>
                                      </p:cBhvr>
                                      <p:tavLst>
                                        <p:tav tm="0">
                                          <p:val>
                                            <p:strVal val="#ppt_x-0.25"/>
                                          </p:val>
                                        </p:tav>
                                        <p:tav tm="100000">
                                          <p:val>
                                            <p:strVal val="#ppt_x"/>
                                          </p:val>
                                        </p:tav>
                                      </p:tavLst>
                                    </p:anim>
                                    <p:anim calcmode="lin" valueType="num">
                                      <p:cBhvr>
                                        <p:cTn id="15" dur="166" tmFilter="0.0,0.0; 0.25,0.07; 0.50,0.2; 0.75,0.467; 1.0,1.0">
                                          <p:stCondLst>
                                            <p:cond delay="0"/>
                                          </p:stCondLst>
                                        </p:cTn>
                                        <p:tgtEl>
                                          <p:spTgt spid="12">
                                            <p:txEl>
                                              <p:pRg st="0" end="0"/>
                                            </p:txEl>
                                          </p:spTgt>
                                        </p:tgtEl>
                                        <p:attrNameLst>
                                          <p:attrName>ppt_y</p:attrName>
                                        </p:attrNameLst>
                                      </p:cBhvr>
                                      <p:tavLst>
                                        <p:tav tm="0" fmla="#ppt_y-sin(pi*$)/3">
                                          <p:val>
                                            <p:fltVal val="0.5"/>
                                          </p:val>
                                        </p:tav>
                                        <p:tav tm="100000">
                                          <p:val>
                                            <p:fltVal val="1"/>
                                          </p:val>
                                        </p:tav>
                                      </p:tavLst>
                                    </p:anim>
                                    <p:anim calcmode="lin" valueType="num">
                                      <p:cBhvr>
                                        <p:cTn id="16" dur="166" tmFilter="0, 0; 0.125,0.2665; 0.25,0.4; 0.375,0.465; 0.5,0.5;  0.625,0.535; 0.75,0.6; 0.875,0.7335; 1,1">
                                          <p:stCondLst>
                                            <p:cond delay="166"/>
                                          </p:stCondLst>
                                        </p:cTn>
                                        <p:tgtEl>
                                          <p:spTgt spid="12">
                                            <p:txEl>
                                              <p:pRg st="0" end="0"/>
                                            </p:txEl>
                                          </p:spTgt>
                                        </p:tgtEl>
                                        <p:attrNameLst>
                                          <p:attrName>ppt_y</p:attrName>
                                        </p:attrNameLst>
                                      </p:cBhvr>
                                      <p:tavLst>
                                        <p:tav tm="0" fmla="#ppt_y-sin(pi*$)/9">
                                          <p:val>
                                            <p:fltVal val="0"/>
                                          </p:val>
                                        </p:tav>
                                        <p:tav tm="100000">
                                          <p:val>
                                            <p:fltVal val="1"/>
                                          </p:val>
                                        </p:tav>
                                      </p:tavLst>
                                    </p:anim>
                                    <p:anim calcmode="lin" valueType="num">
                                      <p:cBhvr>
                                        <p:cTn id="17" dur="83" tmFilter="0, 0; 0.125,0.2665; 0.25,0.4; 0.375,0.465; 0.5,0.5;  0.625,0.535; 0.75,0.6; 0.875,0.7335; 1,1">
                                          <p:stCondLst>
                                            <p:cond delay="331"/>
                                          </p:stCondLst>
                                        </p:cTn>
                                        <p:tgtEl>
                                          <p:spTgt spid="12">
                                            <p:txEl>
                                              <p:pRg st="0" end="0"/>
                                            </p:txEl>
                                          </p:spTgt>
                                        </p:tgtEl>
                                        <p:attrNameLst>
                                          <p:attrName>ppt_y</p:attrName>
                                        </p:attrNameLst>
                                      </p:cBhvr>
                                      <p:tavLst>
                                        <p:tav tm="0" fmla="#ppt_y-sin(pi*$)/27">
                                          <p:val>
                                            <p:fltVal val="0"/>
                                          </p:val>
                                        </p:tav>
                                        <p:tav tm="100000">
                                          <p:val>
                                            <p:fltVal val="1"/>
                                          </p:val>
                                        </p:tav>
                                      </p:tavLst>
                                    </p:anim>
                                    <p:anim calcmode="lin" valueType="num">
                                      <p:cBhvr>
                                        <p:cTn id="18" dur="41" tmFilter="0, 0; 0.125,0.2665; 0.25,0.4; 0.375,0.465; 0.5,0.5;  0.625,0.535; 0.75,0.6; 0.875,0.7335; 1,1">
                                          <p:stCondLst>
                                            <p:cond delay="414"/>
                                          </p:stCondLst>
                                        </p:cTn>
                                        <p:tgtEl>
                                          <p:spTgt spid="12">
                                            <p:txEl>
                                              <p:pRg st="0" end="0"/>
                                            </p:txEl>
                                          </p:spTgt>
                                        </p:tgtEl>
                                        <p:attrNameLst>
                                          <p:attrName>ppt_y</p:attrName>
                                        </p:attrNameLst>
                                      </p:cBhvr>
                                      <p:tavLst>
                                        <p:tav tm="0" fmla="#ppt_y-sin(pi*$)/81">
                                          <p:val>
                                            <p:fltVal val="0"/>
                                          </p:val>
                                        </p:tav>
                                        <p:tav tm="100000">
                                          <p:val>
                                            <p:fltVal val="1"/>
                                          </p:val>
                                        </p:tav>
                                      </p:tavLst>
                                    </p:anim>
                                    <p:animScale>
                                      <p:cBhvr>
                                        <p:cTn id="19" dur="7">
                                          <p:stCondLst>
                                            <p:cond delay="162"/>
                                          </p:stCondLst>
                                        </p:cTn>
                                        <p:tgtEl>
                                          <p:spTgt spid="12">
                                            <p:txEl>
                                              <p:pRg st="0" end="0"/>
                                            </p:txEl>
                                          </p:spTgt>
                                        </p:tgtEl>
                                      </p:cBhvr>
                                      <p:to x="100000" y="60000"/>
                                    </p:animScale>
                                    <p:animScale>
                                      <p:cBhvr>
                                        <p:cTn id="20" dur="41" decel="50000">
                                          <p:stCondLst>
                                            <p:cond delay="169"/>
                                          </p:stCondLst>
                                        </p:cTn>
                                        <p:tgtEl>
                                          <p:spTgt spid="12">
                                            <p:txEl>
                                              <p:pRg st="0" end="0"/>
                                            </p:txEl>
                                          </p:spTgt>
                                        </p:tgtEl>
                                      </p:cBhvr>
                                      <p:to x="100000" y="100000"/>
                                    </p:animScale>
                                    <p:animScale>
                                      <p:cBhvr>
                                        <p:cTn id="21" dur="7">
                                          <p:stCondLst>
                                            <p:cond delay="328"/>
                                          </p:stCondLst>
                                        </p:cTn>
                                        <p:tgtEl>
                                          <p:spTgt spid="12">
                                            <p:txEl>
                                              <p:pRg st="0" end="0"/>
                                            </p:txEl>
                                          </p:spTgt>
                                        </p:tgtEl>
                                      </p:cBhvr>
                                      <p:to x="100000" y="80000"/>
                                    </p:animScale>
                                    <p:animScale>
                                      <p:cBhvr>
                                        <p:cTn id="22" dur="41" decel="50000">
                                          <p:stCondLst>
                                            <p:cond delay="335"/>
                                          </p:stCondLst>
                                        </p:cTn>
                                        <p:tgtEl>
                                          <p:spTgt spid="12">
                                            <p:txEl>
                                              <p:pRg st="0" end="0"/>
                                            </p:txEl>
                                          </p:spTgt>
                                        </p:tgtEl>
                                      </p:cBhvr>
                                      <p:to x="100000" y="100000"/>
                                    </p:animScale>
                                    <p:animScale>
                                      <p:cBhvr>
                                        <p:cTn id="23" dur="7">
                                          <p:stCondLst>
                                            <p:cond delay="410"/>
                                          </p:stCondLst>
                                        </p:cTn>
                                        <p:tgtEl>
                                          <p:spTgt spid="12">
                                            <p:txEl>
                                              <p:pRg st="0" end="0"/>
                                            </p:txEl>
                                          </p:spTgt>
                                        </p:tgtEl>
                                      </p:cBhvr>
                                      <p:to x="100000" y="90000"/>
                                    </p:animScale>
                                    <p:animScale>
                                      <p:cBhvr>
                                        <p:cTn id="24" dur="41" decel="50000">
                                          <p:stCondLst>
                                            <p:cond delay="417"/>
                                          </p:stCondLst>
                                        </p:cTn>
                                        <p:tgtEl>
                                          <p:spTgt spid="12">
                                            <p:txEl>
                                              <p:pRg st="0" end="0"/>
                                            </p:txEl>
                                          </p:spTgt>
                                        </p:tgtEl>
                                      </p:cBhvr>
                                      <p:to x="100000" y="100000"/>
                                    </p:animScale>
                                    <p:animScale>
                                      <p:cBhvr>
                                        <p:cTn id="25" dur="7">
                                          <p:stCondLst>
                                            <p:cond delay="452"/>
                                          </p:stCondLst>
                                        </p:cTn>
                                        <p:tgtEl>
                                          <p:spTgt spid="12">
                                            <p:txEl>
                                              <p:pRg st="0" end="0"/>
                                            </p:txEl>
                                          </p:spTgt>
                                        </p:tgtEl>
                                      </p:cBhvr>
                                      <p:to x="100000" y="95000"/>
                                    </p:animScale>
                                    <p:animScale>
                                      <p:cBhvr>
                                        <p:cTn id="26" dur="41" decel="50000">
                                          <p:stCondLst>
                                            <p:cond delay="459"/>
                                          </p:stCondLst>
                                        </p:cTn>
                                        <p:tgtEl>
                                          <p:spTgt spid="12">
                                            <p:txEl>
                                              <p:pRg st="0" end="0"/>
                                            </p:txEl>
                                          </p:spTgt>
                                        </p:tgtEl>
                                      </p:cBhvr>
                                      <p:to x="100000" y="100000"/>
                                    </p:animScale>
                                  </p:childTnLst>
                                </p:cTn>
                              </p:par>
                            </p:childTnLst>
                          </p:cTn>
                        </p:par>
                        <p:par>
                          <p:cTn id="27" fill="hold">
                            <p:stCondLst>
                              <p:cond delay="2000"/>
                            </p:stCondLst>
                            <p:childTnLst>
                              <p:par>
                                <p:cTn id="28" presetID="26" presetClass="entr" presetSubtype="0" fill="hold" grpId="0" nodeType="afterEffect">
                                  <p:stCondLst>
                                    <p:cond delay="500"/>
                                  </p:stCondLst>
                                  <p:childTnLst>
                                    <p:set>
                                      <p:cBhvr>
                                        <p:cTn id="29" dur="1" fill="hold">
                                          <p:stCondLst>
                                            <p:cond delay="0"/>
                                          </p:stCondLst>
                                        </p:cTn>
                                        <p:tgtEl>
                                          <p:spTgt spid="12">
                                            <p:txEl>
                                              <p:pRg st="1" end="1"/>
                                            </p:txEl>
                                          </p:spTgt>
                                        </p:tgtEl>
                                        <p:attrNameLst>
                                          <p:attrName>style.visibility</p:attrName>
                                        </p:attrNameLst>
                                      </p:cBhvr>
                                      <p:to>
                                        <p:strVal val="visible"/>
                                      </p:to>
                                    </p:set>
                                    <p:animEffect transition="in" filter="wipe(down)">
                                      <p:cBhvr>
                                        <p:cTn id="30" dur="145">
                                          <p:stCondLst>
                                            <p:cond delay="0"/>
                                          </p:stCondLst>
                                        </p:cTn>
                                        <p:tgtEl>
                                          <p:spTgt spid="12">
                                            <p:txEl>
                                              <p:pRg st="1" end="1"/>
                                            </p:txEl>
                                          </p:spTgt>
                                        </p:tgtEl>
                                      </p:cBhvr>
                                    </p:animEffect>
                                    <p:anim calcmode="lin" valueType="num">
                                      <p:cBhvr>
                                        <p:cTn id="31" dur="456" tmFilter="0,0; 0.14,0.36; 0.43,0.73; 0.71,0.91; 1.0,1.0">
                                          <p:stCondLst>
                                            <p:cond delay="0"/>
                                          </p:stCondLst>
                                        </p:cTn>
                                        <p:tgtEl>
                                          <p:spTgt spid="12">
                                            <p:txEl>
                                              <p:pRg st="1" end="1"/>
                                            </p:txEl>
                                          </p:spTgt>
                                        </p:tgtEl>
                                        <p:attrNameLst>
                                          <p:attrName>ppt_x</p:attrName>
                                        </p:attrNameLst>
                                      </p:cBhvr>
                                      <p:tavLst>
                                        <p:tav tm="0">
                                          <p:val>
                                            <p:strVal val="#ppt_x-0.25"/>
                                          </p:val>
                                        </p:tav>
                                        <p:tav tm="100000">
                                          <p:val>
                                            <p:strVal val="#ppt_x"/>
                                          </p:val>
                                        </p:tav>
                                      </p:tavLst>
                                    </p:anim>
                                    <p:anim calcmode="lin" valueType="num">
                                      <p:cBhvr>
                                        <p:cTn id="32" dur="166" tmFilter="0.0,0.0; 0.25,0.07; 0.50,0.2; 0.75,0.467; 1.0,1.0">
                                          <p:stCondLst>
                                            <p:cond delay="0"/>
                                          </p:stCondLst>
                                        </p:cTn>
                                        <p:tgtEl>
                                          <p:spTgt spid="12">
                                            <p:txEl>
                                              <p:pRg st="1" end="1"/>
                                            </p:txEl>
                                          </p:spTgt>
                                        </p:tgtEl>
                                        <p:attrNameLst>
                                          <p:attrName>ppt_y</p:attrName>
                                        </p:attrNameLst>
                                      </p:cBhvr>
                                      <p:tavLst>
                                        <p:tav tm="0" fmla="#ppt_y-sin(pi*$)/3">
                                          <p:val>
                                            <p:fltVal val="0.5"/>
                                          </p:val>
                                        </p:tav>
                                        <p:tav tm="100000">
                                          <p:val>
                                            <p:fltVal val="1"/>
                                          </p:val>
                                        </p:tav>
                                      </p:tavLst>
                                    </p:anim>
                                    <p:anim calcmode="lin" valueType="num">
                                      <p:cBhvr>
                                        <p:cTn id="33" dur="166" tmFilter="0, 0; 0.125,0.2665; 0.25,0.4; 0.375,0.465; 0.5,0.5;  0.625,0.535; 0.75,0.6; 0.875,0.7335; 1,1">
                                          <p:stCondLst>
                                            <p:cond delay="166"/>
                                          </p:stCondLst>
                                        </p:cTn>
                                        <p:tgtEl>
                                          <p:spTgt spid="12">
                                            <p:txEl>
                                              <p:pRg st="1" end="1"/>
                                            </p:txEl>
                                          </p:spTgt>
                                        </p:tgtEl>
                                        <p:attrNameLst>
                                          <p:attrName>ppt_y</p:attrName>
                                        </p:attrNameLst>
                                      </p:cBhvr>
                                      <p:tavLst>
                                        <p:tav tm="0" fmla="#ppt_y-sin(pi*$)/9">
                                          <p:val>
                                            <p:fltVal val="0"/>
                                          </p:val>
                                        </p:tav>
                                        <p:tav tm="100000">
                                          <p:val>
                                            <p:fltVal val="1"/>
                                          </p:val>
                                        </p:tav>
                                      </p:tavLst>
                                    </p:anim>
                                    <p:anim calcmode="lin" valueType="num">
                                      <p:cBhvr>
                                        <p:cTn id="34" dur="83" tmFilter="0, 0; 0.125,0.2665; 0.25,0.4; 0.375,0.465; 0.5,0.5;  0.625,0.535; 0.75,0.6; 0.875,0.7335; 1,1">
                                          <p:stCondLst>
                                            <p:cond delay="331"/>
                                          </p:stCondLst>
                                        </p:cTn>
                                        <p:tgtEl>
                                          <p:spTgt spid="12">
                                            <p:txEl>
                                              <p:pRg st="1" end="1"/>
                                            </p:txEl>
                                          </p:spTgt>
                                        </p:tgtEl>
                                        <p:attrNameLst>
                                          <p:attrName>ppt_y</p:attrName>
                                        </p:attrNameLst>
                                      </p:cBhvr>
                                      <p:tavLst>
                                        <p:tav tm="0" fmla="#ppt_y-sin(pi*$)/27">
                                          <p:val>
                                            <p:fltVal val="0"/>
                                          </p:val>
                                        </p:tav>
                                        <p:tav tm="100000">
                                          <p:val>
                                            <p:fltVal val="1"/>
                                          </p:val>
                                        </p:tav>
                                      </p:tavLst>
                                    </p:anim>
                                    <p:anim calcmode="lin" valueType="num">
                                      <p:cBhvr>
                                        <p:cTn id="35" dur="41" tmFilter="0, 0; 0.125,0.2665; 0.25,0.4; 0.375,0.465; 0.5,0.5;  0.625,0.535; 0.75,0.6; 0.875,0.7335; 1,1">
                                          <p:stCondLst>
                                            <p:cond delay="414"/>
                                          </p:stCondLst>
                                        </p:cTn>
                                        <p:tgtEl>
                                          <p:spTgt spid="12">
                                            <p:txEl>
                                              <p:pRg st="1" end="1"/>
                                            </p:txEl>
                                          </p:spTgt>
                                        </p:tgtEl>
                                        <p:attrNameLst>
                                          <p:attrName>ppt_y</p:attrName>
                                        </p:attrNameLst>
                                      </p:cBhvr>
                                      <p:tavLst>
                                        <p:tav tm="0" fmla="#ppt_y-sin(pi*$)/81">
                                          <p:val>
                                            <p:fltVal val="0"/>
                                          </p:val>
                                        </p:tav>
                                        <p:tav tm="100000">
                                          <p:val>
                                            <p:fltVal val="1"/>
                                          </p:val>
                                        </p:tav>
                                      </p:tavLst>
                                    </p:anim>
                                    <p:animScale>
                                      <p:cBhvr>
                                        <p:cTn id="36" dur="7">
                                          <p:stCondLst>
                                            <p:cond delay="162"/>
                                          </p:stCondLst>
                                        </p:cTn>
                                        <p:tgtEl>
                                          <p:spTgt spid="12">
                                            <p:txEl>
                                              <p:pRg st="1" end="1"/>
                                            </p:txEl>
                                          </p:spTgt>
                                        </p:tgtEl>
                                      </p:cBhvr>
                                      <p:to x="100000" y="60000"/>
                                    </p:animScale>
                                    <p:animScale>
                                      <p:cBhvr>
                                        <p:cTn id="37" dur="41" decel="50000">
                                          <p:stCondLst>
                                            <p:cond delay="169"/>
                                          </p:stCondLst>
                                        </p:cTn>
                                        <p:tgtEl>
                                          <p:spTgt spid="12">
                                            <p:txEl>
                                              <p:pRg st="1" end="1"/>
                                            </p:txEl>
                                          </p:spTgt>
                                        </p:tgtEl>
                                      </p:cBhvr>
                                      <p:to x="100000" y="100000"/>
                                    </p:animScale>
                                    <p:animScale>
                                      <p:cBhvr>
                                        <p:cTn id="38" dur="7">
                                          <p:stCondLst>
                                            <p:cond delay="328"/>
                                          </p:stCondLst>
                                        </p:cTn>
                                        <p:tgtEl>
                                          <p:spTgt spid="12">
                                            <p:txEl>
                                              <p:pRg st="1" end="1"/>
                                            </p:txEl>
                                          </p:spTgt>
                                        </p:tgtEl>
                                      </p:cBhvr>
                                      <p:to x="100000" y="80000"/>
                                    </p:animScale>
                                    <p:animScale>
                                      <p:cBhvr>
                                        <p:cTn id="39" dur="41" decel="50000">
                                          <p:stCondLst>
                                            <p:cond delay="335"/>
                                          </p:stCondLst>
                                        </p:cTn>
                                        <p:tgtEl>
                                          <p:spTgt spid="12">
                                            <p:txEl>
                                              <p:pRg st="1" end="1"/>
                                            </p:txEl>
                                          </p:spTgt>
                                        </p:tgtEl>
                                      </p:cBhvr>
                                      <p:to x="100000" y="100000"/>
                                    </p:animScale>
                                    <p:animScale>
                                      <p:cBhvr>
                                        <p:cTn id="40" dur="7">
                                          <p:stCondLst>
                                            <p:cond delay="410"/>
                                          </p:stCondLst>
                                        </p:cTn>
                                        <p:tgtEl>
                                          <p:spTgt spid="12">
                                            <p:txEl>
                                              <p:pRg st="1" end="1"/>
                                            </p:txEl>
                                          </p:spTgt>
                                        </p:tgtEl>
                                      </p:cBhvr>
                                      <p:to x="100000" y="90000"/>
                                    </p:animScale>
                                    <p:animScale>
                                      <p:cBhvr>
                                        <p:cTn id="41" dur="41" decel="50000">
                                          <p:stCondLst>
                                            <p:cond delay="417"/>
                                          </p:stCondLst>
                                        </p:cTn>
                                        <p:tgtEl>
                                          <p:spTgt spid="12">
                                            <p:txEl>
                                              <p:pRg st="1" end="1"/>
                                            </p:txEl>
                                          </p:spTgt>
                                        </p:tgtEl>
                                      </p:cBhvr>
                                      <p:to x="100000" y="100000"/>
                                    </p:animScale>
                                    <p:animScale>
                                      <p:cBhvr>
                                        <p:cTn id="42" dur="7">
                                          <p:stCondLst>
                                            <p:cond delay="452"/>
                                          </p:stCondLst>
                                        </p:cTn>
                                        <p:tgtEl>
                                          <p:spTgt spid="12">
                                            <p:txEl>
                                              <p:pRg st="1" end="1"/>
                                            </p:txEl>
                                          </p:spTgt>
                                        </p:tgtEl>
                                      </p:cBhvr>
                                      <p:to x="100000" y="95000"/>
                                    </p:animScale>
                                    <p:animScale>
                                      <p:cBhvr>
                                        <p:cTn id="43" dur="41" decel="50000">
                                          <p:stCondLst>
                                            <p:cond delay="459"/>
                                          </p:stCondLst>
                                        </p:cTn>
                                        <p:tgtEl>
                                          <p:spTgt spid="12">
                                            <p:txEl>
                                              <p:pRg st="1" end="1"/>
                                            </p:txEl>
                                          </p:spTgt>
                                        </p:tgtEl>
                                      </p:cBhvr>
                                      <p:to x="100000" y="100000"/>
                                    </p:animScale>
                                  </p:childTnLst>
                                </p:cTn>
                              </p:par>
                            </p:childTnLst>
                          </p:cTn>
                        </p:par>
                        <p:par>
                          <p:cTn id="44" fill="hold">
                            <p:stCondLst>
                              <p:cond delay="3000"/>
                            </p:stCondLst>
                            <p:childTnLst>
                              <p:par>
                                <p:cTn id="45" presetID="26" presetClass="entr" presetSubtype="0" fill="hold" grpId="0" nodeType="afterEffect">
                                  <p:stCondLst>
                                    <p:cond delay="500"/>
                                  </p:stCondLst>
                                  <p:childTnLst>
                                    <p:set>
                                      <p:cBhvr>
                                        <p:cTn id="46" dur="1" fill="hold">
                                          <p:stCondLst>
                                            <p:cond delay="0"/>
                                          </p:stCondLst>
                                        </p:cTn>
                                        <p:tgtEl>
                                          <p:spTgt spid="12">
                                            <p:txEl>
                                              <p:pRg st="2" end="2"/>
                                            </p:txEl>
                                          </p:spTgt>
                                        </p:tgtEl>
                                        <p:attrNameLst>
                                          <p:attrName>style.visibility</p:attrName>
                                        </p:attrNameLst>
                                      </p:cBhvr>
                                      <p:to>
                                        <p:strVal val="visible"/>
                                      </p:to>
                                    </p:set>
                                    <p:animEffect transition="in" filter="wipe(down)">
                                      <p:cBhvr>
                                        <p:cTn id="47" dur="145">
                                          <p:stCondLst>
                                            <p:cond delay="0"/>
                                          </p:stCondLst>
                                        </p:cTn>
                                        <p:tgtEl>
                                          <p:spTgt spid="12">
                                            <p:txEl>
                                              <p:pRg st="2" end="2"/>
                                            </p:txEl>
                                          </p:spTgt>
                                        </p:tgtEl>
                                      </p:cBhvr>
                                    </p:animEffect>
                                    <p:anim calcmode="lin" valueType="num">
                                      <p:cBhvr>
                                        <p:cTn id="48" dur="456" tmFilter="0,0; 0.14,0.36; 0.43,0.73; 0.71,0.91; 1.0,1.0">
                                          <p:stCondLst>
                                            <p:cond delay="0"/>
                                          </p:stCondLst>
                                        </p:cTn>
                                        <p:tgtEl>
                                          <p:spTgt spid="12">
                                            <p:txEl>
                                              <p:pRg st="2" end="2"/>
                                            </p:txEl>
                                          </p:spTgt>
                                        </p:tgtEl>
                                        <p:attrNameLst>
                                          <p:attrName>ppt_x</p:attrName>
                                        </p:attrNameLst>
                                      </p:cBhvr>
                                      <p:tavLst>
                                        <p:tav tm="0">
                                          <p:val>
                                            <p:strVal val="#ppt_x-0.25"/>
                                          </p:val>
                                        </p:tav>
                                        <p:tav tm="100000">
                                          <p:val>
                                            <p:strVal val="#ppt_x"/>
                                          </p:val>
                                        </p:tav>
                                      </p:tavLst>
                                    </p:anim>
                                    <p:anim calcmode="lin" valueType="num">
                                      <p:cBhvr>
                                        <p:cTn id="49" dur="166" tmFilter="0.0,0.0; 0.25,0.07; 0.50,0.2; 0.75,0.467; 1.0,1.0">
                                          <p:stCondLst>
                                            <p:cond delay="0"/>
                                          </p:stCondLst>
                                        </p:cTn>
                                        <p:tgtEl>
                                          <p:spTgt spid="12">
                                            <p:txEl>
                                              <p:pRg st="2" end="2"/>
                                            </p:txEl>
                                          </p:spTgt>
                                        </p:tgtEl>
                                        <p:attrNameLst>
                                          <p:attrName>ppt_y</p:attrName>
                                        </p:attrNameLst>
                                      </p:cBhvr>
                                      <p:tavLst>
                                        <p:tav tm="0" fmla="#ppt_y-sin(pi*$)/3">
                                          <p:val>
                                            <p:fltVal val="0.5"/>
                                          </p:val>
                                        </p:tav>
                                        <p:tav tm="100000">
                                          <p:val>
                                            <p:fltVal val="1"/>
                                          </p:val>
                                        </p:tav>
                                      </p:tavLst>
                                    </p:anim>
                                    <p:anim calcmode="lin" valueType="num">
                                      <p:cBhvr>
                                        <p:cTn id="50" dur="166" tmFilter="0, 0; 0.125,0.2665; 0.25,0.4; 0.375,0.465; 0.5,0.5;  0.625,0.535; 0.75,0.6; 0.875,0.7335; 1,1">
                                          <p:stCondLst>
                                            <p:cond delay="166"/>
                                          </p:stCondLst>
                                        </p:cTn>
                                        <p:tgtEl>
                                          <p:spTgt spid="12">
                                            <p:txEl>
                                              <p:pRg st="2" end="2"/>
                                            </p:txEl>
                                          </p:spTgt>
                                        </p:tgtEl>
                                        <p:attrNameLst>
                                          <p:attrName>ppt_y</p:attrName>
                                        </p:attrNameLst>
                                      </p:cBhvr>
                                      <p:tavLst>
                                        <p:tav tm="0" fmla="#ppt_y-sin(pi*$)/9">
                                          <p:val>
                                            <p:fltVal val="0"/>
                                          </p:val>
                                        </p:tav>
                                        <p:tav tm="100000">
                                          <p:val>
                                            <p:fltVal val="1"/>
                                          </p:val>
                                        </p:tav>
                                      </p:tavLst>
                                    </p:anim>
                                    <p:anim calcmode="lin" valueType="num">
                                      <p:cBhvr>
                                        <p:cTn id="51" dur="83" tmFilter="0, 0; 0.125,0.2665; 0.25,0.4; 0.375,0.465; 0.5,0.5;  0.625,0.535; 0.75,0.6; 0.875,0.7335; 1,1">
                                          <p:stCondLst>
                                            <p:cond delay="331"/>
                                          </p:stCondLst>
                                        </p:cTn>
                                        <p:tgtEl>
                                          <p:spTgt spid="12">
                                            <p:txEl>
                                              <p:pRg st="2" end="2"/>
                                            </p:txEl>
                                          </p:spTgt>
                                        </p:tgtEl>
                                        <p:attrNameLst>
                                          <p:attrName>ppt_y</p:attrName>
                                        </p:attrNameLst>
                                      </p:cBhvr>
                                      <p:tavLst>
                                        <p:tav tm="0" fmla="#ppt_y-sin(pi*$)/27">
                                          <p:val>
                                            <p:fltVal val="0"/>
                                          </p:val>
                                        </p:tav>
                                        <p:tav tm="100000">
                                          <p:val>
                                            <p:fltVal val="1"/>
                                          </p:val>
                                        </p:tav>
                                      </p:tavLst>
                                    </p:anim>
                                    <p:anim calcmode="lin" valueType="num">
                                      <p:cBhvr>
                                        <p:cTn id="52" dur="41" tmFilter="0, 0; 0.125,0.2665; 0.25,0.4; 0.375,0.465; 0.5,0.5;  0.625,0.535; 0.75,0.6; 0.875,0.7335; 1,1">
                                          <p:stCondLst>
                                            <p:cond delay="414"/>
                                          </p:stCondLst>
                                        </p:cTn>
                                        <p:tgtEl>
                                          <p:spTgt spid="12">
                                            <p:txEl>
                                              <p:pRg st="2" end="2"/>
                                            </p:txEl>
                                          </p:spTgt>
                                        </p:tgtEl>
                                        <p:attrNameLst>
                                          <p:attrName>ppt_y</p:attrName>
                                        </p:attrNameLst>
                                      </p:cBhvr>
                                      <p:tavLst>
                                        <p:tav tm="0" fmla="#ppt_y-sin(pi*$)/81">
                                          <p:val>
                                            <p:fltVal val="0"/>
                                          </p:val>
                                        </p:tav>
                                        <p:tav tm="100000">
                                          <p:val>
                                            <p:fltVal val="1"/>
                                          </p:val>
                                        </p:tav>
                                      </p:tavLst>
                                    </p:anim>
                                    <p:animScale>
                                      <p:cBhvr>
                                        <p:cTn id="53" dur="7">
                                          <p:stCondLst>
                                            <p:cond delay="162"/>
                                          </p:stCondLst>
                                        </p:cTn>
                                        <p:tgtEl>
                                          <p:spTgt spid="12">
                                            <p:txEl>
                                              <p:pRg st="2" end="2"/>
                                            </p:txEl>
                                          </p:spTgt>
                                        </p:tgtEl>
                                      </p:cBhvr>
                                      <p:to x="100000" y="60000"/>
                                    </p:animScale>
                                    <p:animScale>
                                      <p:cBhvr>
                                        <p:cTn id="54" dur="41" decel="50000">
                                          <p:stCondLst>
                                            <p:cond delay="169"/>
                                          </p:stCondLst>
                                        </p:cTn>
                                        <p:tgtEl>
                                          <p:spTgt spid="12">
                                            <p:txEl>
                                              <p:pRg st="2" end="2"/>
                                            </p:txEl>
                                          </p:spTgt>
                                        </p:tgtEl>
                                      </p:cBhvr>
                                      <p:to x="100000" y="100000"/>
                                    </p:animScale>
                                    <p:animScale>
                                      <p:cBhvr>
                                        <p:cTn id="55" dur="7">
                                          <p:stCondLst>
                                            <p:cond delay="328"/>
                                          </p:stCondLst>
                                        </p:cTn>
                                        <p:tgtEl>
                                          <p:spTgt spid="12">
                                            <p:txEl>
                                              <p:pRg st="2" end="2"/>
                                            </p:txEl>
                                          </p:spTgt>
                                        </p:tgtEl>
                                      </p:cBhvr>
                                      <p:to x="100000" y="80000"/>
                                    </p:animScale>
                                    <p:animScale>
                                      <p:cBhvr>
                                        <p:cTn id="56" dur="41" decel="50000">
                                          <p:stCondLst>
                                            <p:cond delay="335"/>
                                          </p:stCondLst>
                                        </p:cTn>
                                        <p:tgtEl>
                                          <p:spTgt spid="12">
                                            <p:txEl>
                                              <p:pRg st="2" end="2"/>
                                            </p:txEl>
                                          </p:spTgt>
                                        </p:tgtEl>
                                      </p:cBhvr>
                                      <p:to x="100000" y="100000"/>
                                    </p:animScale>
                                    <p:animScale>
                                      <p:cBhvr>
                                        <p:cTn id="57" dur="7">
                                          <p:stCondLst>
                                            <p:cond delay="410"/>
                                          </p:stCondLst>
                                        </p:cTn>
                                        <p:tgtEl>
                                          <p:spTgt spid="12">
                                            <p:txEl>
                                              <p:pRg st="2" end="2"/>
                                            </p:txEl>
                                          </p:spTgt>
                                        </p:tgtEl>
                                      </p:cBhvr>
                                      <p:to x="100000" y="90000"/>
                                    </p:animScale>
                                    <p:animScale>
                                      <p:cBhvr>
                                        <p:cTn id="58" dur="41" decel="50000">
                                          <p:stCondLst>
                                            <p:cond delay="417"/>
                                          </p:stCondLst>
                                        </p:cTn>
                                        <p:tgtEl>
                                          <p:spTgt spid="12">
                                            <p:txEl>
                                              <p:pRg st="2" end="2"/>
                                            </p:txEl>
                                          </p:spTgt>
                                        </p:tgtEl>
                                      </p:cBhvr>
                                      <p:to x="100000" y="100000"/>
                                    </p:animScale>
                                    <p:animScale>
                                      <p:cBhvr>
                                        <p:cTn id="59" dur="7">
                                          <p:stCondLst>
                                            <p:cond delay="452"/>
                                          </p:stCondLst>
                                        </p:cTn>
                                        <p:tgtEl>
                                          <p:spTgt spid="12">
                                            <p:txEl>
                                              <p:pRg st="2" end="2"/>
                                            </p:txEl>
                                          </p:spTgt>
                                        </p:tgtEl>
                                      </p:cBhvr>
                                      <p:to x="100000" y="95000"/>
                                    </p:animScale>
                                    <p:animScale>
                                      <p:cBhvr>
                                        <p:cTn id="60" dur="41" decel="50000">
                                          <p:stCondLst>
                                            <p:cond delay="459"/>
                                          </p:stCondLst>
                                        </p:cTn>
                                        <p:tgtEl>
                                          <p:spTgt spid="12">
                                            <p:txEl>
                                              <p:pRg st="2" end="2"/>
                                            </p:txEl>
                                          </p:spTgt>
                                        </p:tgtEl>
                                      </p:cBhvr>
                                      <p:to x="100000" y="100000"/>
                                    </p:animScale>
                                  </p:childTnLst>
                                </p:cTn>
                              </p:par>
                            </p:childTnLst>
                          </p:cTn>
                        </p:par>
                        <p:par>
                          <p:cTn id="61" fill="hold">
                            <p:stCondLst>
                              <p:cond delay="4000"/>
                            </p:stCondLst>
                            <p:childTnLst>
                              <p:par>
                                <p:cTn id="62" presetID="26" presetClass="entr" presetSubtype="0" fill="hold" grpId="0" nodeType="afterEffect">
                                  <p:stCondLst>
                                    <p:cond delay="500"/>
                                  </p:stCondLst>
                                  <p:childTnLst>
                                    <p:set>
                                      <p:cBhvr>
                                        <p:cTn id="63" dur="1" fill="hold">
                                          <p:stCondLst>
                                            <p:cond delay="0"/>
                                          </p:stCondLst>
                                        </p:cTn>
                                        <p:tgtEl>
                                          <p:spTgt spid="12">
                                            <p:txEl>
                                              <p:pRg st="3" end="3"/>
                                            </p:txEl>
                                          </p:spTgt>
                                        </p:tgtEl>
                                        <p:attrNameLst>
                                          <p:attrName>style.visibility</p:attrName>
                                        </p:attrNameLst>
                                      </p:cBhvr>
                                      <p:to>
                                        <p:strVal val="visible"/>
                                      </p:to>
                                    </p:set>
                                    <p:animEffect transition="in" filter="wipe(down)">
                                      <p:cBhvr>
                                        <p:cTn id="64" dur="145">
                                          <p:stCondLst>
                                            <p:cond delay="0"/>
                                          </p:stCondLst>
                                        </p:cTn>
                                        <p:tgtEl>
                                          <p:spTgt spid="12">
                                            <p:txEl>
                                              <p:pRg st="3" end="3"/>
                                            </p:txEl>
                                          </p:spTgt>
                                        </p:tgtEl>
                                      </p:cBhvr>
                                    </p:animEffect>
                                    <p:anim calcmode="lin" valueType="num">
                                      <p:cBhvr>
                                        <p:cTn id="65" dur="456" tmFilter="0,0; 0.14,0.36; 0.43,0.73; 0.71,0.91; 1.0,1.0">
                                          <p:stCondLst>
                                            <p:cond delay="0"/>
                                          </p:stCondLst>
                                        </p:cTn>
                                        <p:tgtEl>
                                          <p:spTgt spid="12">
                                            <p:txEl>
                                              <p:pRg st="3" end="3"/>
                                            </p:txEl>
                                          </p:spTgt>
                                        </p:tgtEl>
                                        <p:attrNameLst>
                                          <p:attrName>ppt_x</p:attrName>
                                        </p:attrNameLst>
                                      </p:cBhvr>
                                      <p:tavLst>
                                        <p:tav tm="0">
                                          <p:val>
                                            <p:strVal val="#ppt_x-0.25"/>
                                          </p:val>
                                        </p:tav>
                                        <p:tav tm="100000">
                                          <p:val>
                                            <p:strVal val="#ppt_x"/>
                                          </p:val>
                                        </p:tav>
                                      </p:tavLst>
                                    </p:anim>
                                    <p:anim calcmode="lin" valueType="num">
                                      <p:cBhvr>
                                        <p:cTn id="66" dur="166" tmFilter="0.0,0.0; 0.25,0.07; 0.50,0.2; 0.75,0.467; 1.0,1.0">
                                          <p:stCondLst>
                                            <p:cond delay="0"/>
                                          </p:stCondLst>
                                        </p:cTn>
                                        <p:tgtEl>
                                          <p:spTgt spid="12">
                                            <p:txEl>
                                              <p:pRg st="3" end="3"/>
                                            </p:txEl>
                                          </p:spTgt>
                                        </p:tgtEl>
                                        <p:attrNameLst>
                                          <p:attrName>ppt_y</p:attrName>
                                        </p:attrNameLst>
                                      </p:cBhvr>
                                      <p:tavLst>
                                        <p:tav tm="0" fmla="#ppt_y-sin(pi*$)/3">
                                          <p:val>
                                            <p:fltVal val="0.5"/>
                                          </p:val>
                                        </p:tav>
                                        <p:tav tm="100000">
                                          <p:val>
                                            <p:fltVal val="1"/>
                                          </p:val>
                                        </p:tav>
                                      </p:tavLst>
                                    </p:anim>
                                    <p:anim calcmode="lin" valueType="num">
                                      <p:cBhvr>
                                        <p:cTn id="67" dur="166" tmFilter="0, 0; 0.125,0.2665; 0.25,0.4; 0.375,0.465; 0.5,0.5;  0.625,0.535; 0.75,0.6; 0.875,0.7335; 1,1">
                                          <p:stCondLst>
                                            <p:cond delay="166"/>
                                          </p:stCondLst>
                                        </p:cTn>
                                        <p:tgtEl>
                                          <p:spTgt spid="12">
                                            <p:txEl>
                                              <p:pRg st="3" end="3"/>
                                            </p:txEl>
                                          </p:spTgt>
                                        </p:tgtEl>
                                        <p:attrNameLst>
                                          <p:attrName>ppt_y</p:attrName>
                                        </p:attrNameLst>
                                      </p:cBhvr>
                                      <p:tavLst>
                                        <p:tav tm="0" fmla="#ppt_y-sin(pi*$)/9">
                                          <p:val>
                                            <p:fltVal val="0"/>
                                          </p:val>
                                        </p:tav>
                                        <p:tav tm="100000">
                                          <p:val>
                                            <p:fltVal val="1"/>
                                          </p:val>
                                        </p:tav>
                                      </p:tavLst>
                                    </p:anim>
                                    <p:anim calcmode="lin" valueType="num">
                                      <p:cBhvr>
                                        <p:cTn id="68" dur="83" tmFilter="0, 0; 0.125,0.2665; 0.25,0.4; 0.375,0.465; 0.5,0.5;  0.625,0.535; 0.75,0.6; 0.875,0.7335; 1,1">
                                          <p:stCondLst>
                                            <p:cond delay="331"/>
                                          </p:stCondLst>
                                        </p:cTn>
                                        <p:tgtEl>
                                          <p:spTgt spid="12">
                                            <p:txEl>
                                              <p:pRg st="3" end="3"/>
                                            </p:txEl>
                                          </p:spTgt>
                                        </p:tgtEl>
                                        <p:attrNameLst>
                                          <p:attrName>ppt_y</p:attrName>
                                        </p:attrNameLst>
                                      </p:cBhvr>
                                      <p:tavLst>
                                        <p:tav tm="0" fmla="#ppt_y-sin(pi*$)/27">
                                          <p:val>
                                            <p:fltVal val="0"/>
                                          </p:val>
                                        </p:tav>
                                        <p:tav tm="100000">
                                          <p:val>
                                            <p:fltVal val="1"/>
                                          </p:val>
                                        </p:tav>
                                      </p:tavLst>
                                    </p:anim>
                                    <p:anim calcmode="lin" valueType="num">
                                      <p:cBhvr>
                                        <p:cTn id="69" dur="41" tmFilter="0, 0; 0.125,0.2665; 0.25,0.4; 0.375,0.465; 0.5,0.5;  0.625,0.535; 0.75,0.6; 0.875,0.7335; 1,1">
                                          <p:stCondLst>
                                            <p:cond delay="414"/>
                                          </p:stCondLst>
                                        </p:cTn>
                                        <p:tgtEl>
                                          <p:spTgt spid="12">
                                            <p:txEl>
                                              <p:pRg st="3" end="3"/>
                                            </p:txEl>
                                          </p:spTgt>
                                        </p:tgtEl>
                                        <p:attrNameLst>
                                          <p:attrName>ppt_y</p:attrName>
                                        </p:attrNameLst>
                                      </p:cBhvr>
                                      <p:tavLst>
                                        <p:tav tm="0" fmla="#ppt_y-sin(pi*$)/81">
                                          <p:val>
                                            <p:fltVal val="0"/>
                                          </p:val>
                                        </p:tav>
                                        <p:tav tm="100000">
                                          <p:val>
                                            <p:fltVal val="1"/>
                                          </p:val>
                                        </p:tav>
                                      </p:tavLst>
                                    </p:anim>
                                    <p:animScale>
                                      <p:cBhvr>
                                        <p:cTn id="70" dur="7">
                                          <p:stCondLst>
                                            <p:cond delay="162"/>
                                          </p:stCondLst>
                                        </p:cTn>
                                        <p:tgtEl>
                                          <p:spTgt spid="12">
                                            <p:txEl>
                                              <p:pRg st="3" end="3"/>
                                            </p:txEl>
                                          </p:spTgt>
                                        </p:tgtEl>
                                      </p:cBhvr>
                                      <p:to x="100000" y="60000"/>
                                    </p:animScale>
                                    <p:animScale>
                                      <p:cBhvr>
                                        <p:cTn id="71" dur="41" decel="50000">
                                          <p:stCondLst>
                                            <p:cond delay="169"/>
                                          </p:stCondLst>
                                        </p:cTn>
                                        <p:tgtEl>
                                          <p:spTgt spid="12">
                                            <p:txEl>
                                              <p:pRg st="3" end="3"/>
                                            </p:txEl>
                                          </p:spTgt>
                                        </p:tgtEl>
                                      </p:cBhvr>
                                      <p:to x="100000" y="100000"/>
                                    </p:animScale>
                                    <p:animScale>
                                      <p:cBhvr>
                                        <p:cTn id="72" dur="7">
                                          <p:stCondLst>
                                            <p:cond delay="328"/>
                                          </p:stCondLst>
                                        </p:cTn>
                                        <p:tgtEl>
                                          <p:spTgt spid="12">
                                            <p:txEl>
                                              <p:pRg st="3" end="3"/>
                                            </p:txEl>
                                          </p:spTgt>
                                        </p:tgtEl>
                                      </p:cBhvr>
                                      <p:to x="100000" y="80000"/>
                                    </p:animScale>
                                    <p:animScale>
                                      <p:cBhvr>
                                        <p:cTn id="73" dur="41" decel="50000">
                                          <p:stCondLst>
                                            <p:cond delay="335"/>
                                          </p:stCondLst>
                                        </p:cTn>
                                        <p:tgtEl>
                                          <p:spTgt spid="12">
                                            <p:txEl>
                                              <p:pRg st="3" end="3"/>
                                            </p:txEl>
                                          </p:spTgt>
                                        </p:tgtEl>
                                      </p:cBhvr>
                                      <p:to x="100000" y="100000"/>
                                    </p:animScale>
                                    <p:animScale>
                                      <p:cBhvr>
                                        <p:cTn id="74" dur="7">
                                          <p:stCondLst>
                                            <p:cond delay="410"/>
                                          </p:stCondLst>
                                        </p:cTn>
                                        <p:tgtEl>
                                          <p:spTgt spid="12">
                                            <p:txEl>
                                              <p:pRg st="3" end="3"/>
                                            </p:txEl>
                                          </p:spTgt>
                                        </p:tgtEl>
                                      </p:cBhvr>
                                      <p:to x="100000" y="90000"/>
                                    </p:animScale>
                                    <p:animScale>
                                      <p:cBhvr>
                                        <p:cTn id="75" dur="41" decel="50000">
                                          <p:stCondLst>
                                            <p:cond delay="417"/>
                                          </p:stCondLst>
                                        </p:cTn>
                                        <p:tgtEl>
                                          <p:spTgt spid="12">
                                            <p:txEl>
                                              <p:pRg st="3" end="3"/>
                                            </p:txEl>
                                          </p:spTgt>
                                        </p:tgtEl>
                                      </p:cBhvr>
                                      <p:to x="100000" y="100000"/>
                                    </p:animScale>
                                    <p:animScale>
                                      <p:cBhvr>
                                        <p:cTn id="76" dur="7">
                                          <p:stCondLst>
                                            <p:cond delay="452"/>
                                          </p:stCondLst>
                                        </p:cTn>
                                        <p:tgtEl>
                                          <p:spTgt spid="12">
                                            <p:txEl>
                                              <p:pRg st="3" end="3"/>
                                            </p:txEl>
                                          </p:spTgt>
                                        </p:tgtEl>
                                      </p:cBhvr>
                                      <p:to x="100000" y="95000"/>
                                    </p:animScale>
                                    <p:animScale>
                                      <p:cBhvr>
                                        <p:cTn id="77" dur="41" decel="50000">
                                          <p:stCondLst>
                                            <p:cond delay="459"/>
                                          </p:stCondLst>
                                        </p:cTn>
                                        <p:tgtEl>
                                          <p:spTgt spid="12">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675338" y="2120966"/>
            <a:ext cx="9094541" cy="1784443"/>
          </a:xfrm>
        </p:spPr>
        <p:txBody>
          <a:bodyPr>
            <a:prstTxWarp prst="textPlain">
              <a:avLst/>
            </a:prstTxWarp>
            <a:normAutofit/>
          </a:bodyPr>
          <a:lstStyle/>
          <a:p>
            <a:r>
              <a:rPr lang="es-CO" b="1" dirty="0"/>
              <a:t>¿PREGUNTAS?</a:t>
            </a:r>
          </a:p>
        </p:txBody>
      </p:sp>
      <p:pic>
        <p:nvPicPr>
          <p:cNvPr id="8" name="Picture 6">
            <a:extLst>
              <a:ext uri="{FF2B5EF4-FFF2-40B4-BE49-F238E27FC236}">
                <a16:creationId xmlns:a16="http://schemas.microsoft.com/office/drawing/2014/main" id="{B62BF4C5-9E21-430A-9FF1-EBD3CF4EA5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Bandera de San Juan de Pasto - Wikipedia, la enciclopedia libre">
            <a:extLst>
              <a:ext uri="{FF2B5EF4-FFF2-40B4-BE49-F238E27FC236}">
                <a16:creationId xmlns:a16="http://schemas.microsoft.com/office/drawing/2014/main" id="{B05E50F7-5950-4CE3-922E-63D0A805E6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n 9">
            <a:extLst>
              <a:ext uri="{FF2B5EF4-FFF2-40B4-BE49-F238E27FC236}">
                <a16:creationId xmlns:a16="http://schemas.microsoft.com/office/drawing/2014/main" id="{BADE5C6A-427F-42B1-A75A-9A24C68A4386}"/>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12" name="Imagen 11">
            <a:extLst>
              <a:ext uri="{FF2B5EF4-FFF2-40B4-BE49-F238E27FC236}">
                <a16:creationId xmlns:a16="http://schemas.microsoft.com/office/drawing/2014/main" id="{FBD72E24-65D1-4B35-9D49-395B536AE360}"/>
              </a:ext>
            </a:extLst>
          </p:cNvPr>
          <p:cNvPicPr>
            <a:picLocks noChangeAspect="1"/>
          </p:cNvPicPr>
          <p:nvPr/>
        </p:nvPicPr>
        <p:blipFill>
          <a:blip r:embed="rId5"/>
          <a:stretch>
            <a:fillRect/>
          </a:stretch>
        </p:blipFill>
        <p:spPr>
          <a:xfrm>
            <a:off x="0" y="5555811"/>
            <a:ext cx="1974333" cy="1302188"/>
          </a:xfrm>
          <a:prstGeom prst="rect">
            <a:avLst/>
          </a:prstGeom>
        </p:spPr>
      </p:pic>
    </p:spTree>
    <p:extLst>
      <p:ext uri="{BB962C8B-B14F-4D97-AF65-F5344CB8AC3E}">
        <p14:creationId xmlns:p14="http://schemas.microsoft.com/office/powerpoint/2010/main" val="3894200760"/>
      </p:ext>
    </p:extLst>
  </p:cSld>
  <p:clrMapOvr>
    <a:masterClrMapping/>
  </p:clrMapOvr>
  <mc:AlternateContent xmlns:mc="http://schemas.openxmlformats.org/markup-compatibility/2006" xmlns:p14="http://schemas.microsoft.com/office/powerpoint/2010/main">
    <mc:Choice Requires="p14">
      <p:transition spd="slow" p14:dur="20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548729" y="1043088"/>
            <a:ext cx="9094541" cy="4170355"/>
          </a:xfrm>
        </p:spPr>
        <p:txBody>
          <a:bodyPr>
            <a:prstTxWarp prst="textPlain">
              <a:avLst/>
            </a:prstTxWarp>
            <a:normAutofit/>
          </a:bodyPr>
          <a:lstStyle/>
          <a:p>
            <a:r>
              <a:rPr lang="es-CO" b="1" dirty="0"/>
              <a:t>GRACIAS POR </a:t>
            </a:r>
            <a:br>
              <a:rPr lang="es-CO" b="1" dirty="0"/>
            </a:br>
            <a:r>
              <a:rPr lang="es-CO" b="1" dirty="0"/>
              <a:t>SU ATENCIÓN</a:t>
            </a:r>
          </a:p>
        </p:txBody>
      </p:sp>
      <p:pic>
        <p:nvPicPr>
          <p:cNvPr id="8" name="Picture 6">
            <a:extLst>
              <a:ext uri="{FF2B5EF4-FFF2-40B4-BE49-F238E27FC236}">
                <a16:creationId xmlns:a16="http://schemas.microsoft.com/office/drawing/2014/main" id="{B62BF4C5-9E21-430A-9FF1-EBD3CF4EA5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Bandera de San Juan de Pasto - Wikipedia, la enciclopedia libre">
            <a:extLst>
              <a:ext uri="{FF2B5EF4-FFF2-40B4-BE49-F238E27FC236}">
                <a16:creationId xmlns:a16="http://schemas.microsoft.com/office/drawing/2014/main" id="{B05E50F7-5950-4CE3-922E-63D0A805E6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n 9">
            <a:extLst>
              <a:ext uri="{FF2B5EF4-FFF2-40B4-BE49-F238E27FC236}">
                <a16:creationId xmlns:a16="http://schemas.microsoft.com/office/drawing/2014/main" id="{BADE5C6A-427F-42B1-A75A-9A24C68A4386}"/>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12" name="Imagen 11">
            <a:extLst>
              <a:ext uri="{FF2B5EF4-FFF2-40B4-BE49-F238E27FC236}">
                <a16:creationId xmlns:a16="http://schemas.microsoft.com/office/drawing/2014/main" id="{FBD72E24-65D1-4B35-9D49-395B536AE360}"/>
              </a:ext>
            </a:extLst>
          </p:cNvPr>
          <p:cNvPicPr>
            <a:picLocks noChangeAspect="1"/>
          </p:cNvPicPr>
          <p:nvPr/>
        </p:nvPicPr>
        <p:blipFill>
          <a:blip r:embed="rId5"/>
          <a:stretch>
            <a:fillRect/>
          </a:stretch>
        </p:blipFill>
        <p:spPr>
          <a:xfrm>
            <a:off x="0" y="5555811"/>
            <a:ext cx="1974333" cy="1302188"/>
          </a:xfrm>
          <a:prstGeom prst="rect">
            <a:avLst/>
          </a:prstGeom>
        </p:spPr>
      </p:pic>
    </p:spTree>
    <p:extLst>
      <p:ext uri="{BB962C8B-B14F-4D97-AF65-F5344CB8AC3E}">
        <p14:creationId xmlns:p14="http://schemas.microsoft.com/office/powerpoint/2010/main" val="2693573428"/>
      </p:ext>
    </p:extLst>
  </p:cSld>
  <p:clrMapOvr>
    <a:masterClrMapping/>
  </p:clrMapOvr>
  <mc:AlternateContent xmlns:mc="http://schemas.openxmlformats.org/markup-compatibility/2006" xmlns:p14="http://schemas.microsoft.com/office/powerpoint/2010/main">
    <mc:Choice Requires="p14">
      <p:transition spd="slow" p14:dur="20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2709000"/>
            <a:ext cx="9733512" cy="1440000"/>
          </a:xfrm>
        </p:spPr>
        <p:txBody>
          <a:bodyPr>
            <a:prstTxWarp prst="textPlain">
              <a:avLst/>
            </a:prstTxWarp>
            <a:normAutofit/>
          </a:bodyPr>
          <a:lstStyle/>
          <a:p>
            <a:r>
              <a:rPr lang="es-ES" b="1" dirty="0"/>
              <a:t>MARCO GENERAL </a:t>
            </a:r>
            <a:br>
              <a:rPr lang="es-ES" b="1" dirty="0"/>
            </a:br>
            <a:r>
              <a:rPr lang="es-ES" b="1" dirty="0"/>
              <a:t>DE LA INVESTIGACIÓN</a:t>
            </a:r>
            <a:endParaRPr lang="es-CO" b="1" dirty="0"/>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36E67E5C-DA79-4C35-B4B0-B73754DC7624}"/>
              </a:ext>
            </a:extLst>
          </p:cNvPr>
          <p:cNvPicPr>
            <a:picLocks noChangeAspect="1"/>
          </p:cNvPicPr>
          <p:nvPr/>
        </p:nvPicPr>
        <p:blipFill>
          <a:blip r:embed="rId5"/>
          <a:stretch>
            <a:fillRect/>
          </a:stretch>
        </p:blipFill>
        <p:spPr>
          <a:xfrm>
            <a:off x="0" y="5555811"/>
            <a:ext cx="1974333" cy="1302188"/>
          </a:xfrm>
          <a:prstGeom prst="rect">
            <a:avLst/>
          </a:prstGeom>
        </p:spPr>
      </p:pic>
    </p:spTree>
    <p:extLst>
      <p:ext uri="{BB962C8B-B14F-4D97-AF65-F5344CB8AC3E}">
        <p14:creationId xmlns:p14="http://schemas.microsoft.com/office/powerpoint/2010/main" val="1988934064"/>
      </p:ext>
    </p:extLst>
  </p:cSld>
  <p:clrMapOvr>
    <a:masterClrMapping/>
  </p:clrMapOvr>
  <mc:AlternateContent xmlns:mc="http://schemas.openxmlformats.org/markup-compatibility/2006" xmlns:p14="http://schemas.microsoft.com/office/powerpoint/2010/main">
    <mc:Choice Requires="p14">
      <p:transition spd="slow" p14:dur="2000">
        <p:wipe/>
      </p:transition>
    </mc:Choice>
    <mc:Fallback xmlns="">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657226"/>
            <a:ext cx="9733512" cy="720000"/>
          </a:xfrm>
        </p:spPr>
        <p:txBody>
          <a:bodyPr>
            <a:normAutofit fontScale="90000"/>
          </a:bodyPr>
          <a:lstStyle/>
          <a:p>
            <a:r>
              <a:rPr lang="es-CO" b="1" dirty="0"/>
              <a:t>TEMA</a:t>
            </a:r>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1533378" y="1377226"/>
            <a:ext cx="8781056" cy="1513999"/>
          </a:xfrm>
        </p:spPr>
        <p:txBody>
          <a:bodyPr>
            <a:noAutofit/>
          </a:bodyPr>
          <a:lstStyle/>
          <a:p>
            <a:r>
              <a:rPr lang="es-ES" sz="4800" dirty="0"/>
              <a:t>Reclutamiento y selección del talento humano.</a:t>
            </a:r>
            <a:endParaRPr lang="es-CO" sz="4800" dirty="0"/>
          </a:p>
        </p:txBody>
      </p:sp>
      <p:pic>
        <p:nvPicPr>
          <p:cNvPr id="6" name="Picture 6">
            <a:extLst>
              <a:ext uri="{FF2B5EF4-FFF2-40B4-BE49-F238E27FC236}">
                <a16:creationId xmlns:a16="http://schemas.microsoft.com/office/drawing/2014/main" id="{2E0EFCE6-E782-4734-B320-96DD09E70B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944966FD-5932-4213-AB73-A077B9DC73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C4B09AF-E575-4E2E-A0E3-547A96E91552}"/>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7C1955B0-0FBE-4A3B-BA18-29814492C67D}"/>
              </a:ext>
            </a:extLst>
          </p:cNvPr>
          <p:cNvPicPr>
            <a:picLocks noChangeAspect="1"/>
          </p:cNvPicPr>
          <p:nvPr/>
        </p:nvPicPr>
        <p:blipFill>
          <a:blip r:embed="rId5"/>
          <a:stretch>
            <a:fillRect/>
          </a:stretch>
        </p:blipFill>
        <p:spPr>
          <a:xfrm>
            <a:off x="0" y="5555811"/>
            <a:ext cx="1974333" cy="1302188"/>
          </a:xfrm>
          <a:prstGeom prst="rect">
            <a:avLst/>
          </a:prstGeom>
        </p:spPr>
      </p:pic>
      <p:sp>
        <p:nvSpPr>
          <p:cNvPr id="10" name="Título 10">
            <a:extLst>
              <a:ext uri="{FF2B5EF4-FFF2-40B4-BE49-F238E27FC236}">
                <a16:creationId xmlns:a16="http://schemas.microsoft.com/office/drawing/2014/main" id="{EB7525F9-B129-44C3-8C21-8C652AED26CF}"/>
              </a:ext>
            </a:extLst>
          </p:cNvPr>
          <p:cNvSpPr txBox="1">
            <a:spLocks/>
          </p:cNvSpPr>
          <p:nvPr/>
        </p:nvSpPr>
        <p:spPr>
          <a:xfrm>
            <a:off x="1229244" y="2960011"/>
            <a:ext cx="9733512" cy="720000"/>
          </a:xfrm>
          <a:prstGeom prst="rect">
            <a:avLst/>
          </a:prstGeom>
          <a:effectLst/>
        </p:spPr>
        <p:txBody>
          <a:bodyPr vert="horz" lIns="91440" tIns="45720" rIns="91440" bIns="45720" rtlCol="0" anchor="b">
            <a:normAutofit fontScale="97500" lnSpcReduction="10000"/>
          </a:bodyPr>
          <a:lstStyle>
            <a:lvl1pPr algn="ctr" defTabSz="457200" rtl="0" eaLnBrk="1" latinLnBrk="0" hangingPunct="1">
              <a:spcBef>
                <a:spcPct val="0"/>
              </a:spcBef>
              <a:buNone/>
              <a:defRPr sz="4400" b="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CO" b="1" dirty="0"/>
              <a:t>TÍTULO</a:t>
            </a:r>
          </a:p>
        </p:txBody>
      </p:sp>
      <p:sp>
        <p:nvSpPr>
          <p:cNvPr id="13" name="Marcador de texto 11">
            <a:extLst>
              <a:ext uri="{FF2B5EF4-FFF2-40B4-BE49-F238E27FC236}">
                <a16:creationId xmlns:a16="http://schemas.microsoft.com/office/drawing/2014/main" id="{8786964C-AA49-4F9F-8102-B74723413631}"/>
              </a:ext>
            </a:extLst>
          </p:cNvPr>
          <p:cNvSpPr txBox="1">
            <a:spLocks/>
          </p:cNvSpPr>
          <p:nvPr/>
        </p:nvSpPr>
        <p:spPr>
          <a:xfrm>
            <a:off x="987166" y="3611225"/>
            <a:ext cx="10080872" cy="2183300"/>
          </a:xfrm>
          <a:prstGeom prst="rect">
            <a:avLst/>
          </a:prstGeom>
        </p:spPr>
        <p:txBody>
          <a:bodyPr vert="horz" lIns="91440" tIns="45720" rIns="91440" bIns="45720" rtlCol="0" anchor="t">
            <a:normAutofit/>
          </a:bodyPr>
          <a:lstStyle>
            <a:lvl1pPr marL="0" indent="0" algn="ctr" defTabSz="457200" rtl="0" eaLnBrk="1" latinLnBrk="0" hangingPunct="1">
              <a:spcBef>
                <a:spcPct val="20000"/>
              </a:spcBef>
              <a:spcAft>
                <a:spcPts val="600"/>
              </a:spcAft>
              <a:buClr>
                <a:schemeClr val="accent1"/>
              </a:buClr>
              <a:buSzPct val="115000"/>
              <a:buFont typeface="Arial"/>
              <a:buNone/>
              <a:defRPr sz="2400" kern="1200" cap="none">
                <a:solidFill>
                  <a:schemeClr val="tx1"/>
                </a:solidFill>
                <a:effectLst/>
                <a:latin typeface="+mn-lt"/>
                <a:ea typeface="+mn-ea"/>
                <a:cs typeface="+mn-cs"/>
              </a:defRPr>
            </a:lvl1pPr>
            <a:lvl2pPr marL="457200" indent="0" algn="l" defTabSz="457200" rtl="0" eaLnBrk="1" latinLnBrk="0" hangingPunct="1">
              <a:spcBef>
                <a:spcPct val="20000"/>
              </a:spcBef>
              <a:spcAft>
                <a:spcPts val="600"/>
              </a:spcAft>
              <a:buClr>
                <a:schemeClr val="accent1"/>
              </a:buClr>
              <a:buSzPct val="115000"/>
              <a:buFont typeface="Arial"/>
              <a:buNone/>
              <a:defRPr sz="1800" kern="1200" cap="none">
                <a:solidFill>
                  <a:schemeClr val="tx1">
                    <a:tint val="7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accent1"/>
              </a:buClr>
              <a:buSzPct val="115000"/>
              <a:buFont typeface="Arial"/>
              <a:buNone/>
              <a:defRPr sz="1600" kern="1200" cap="none">
                <a:solidFill>
                  <a:schemeClr val="tx1">
                    <a:tint val="7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9pPr>
          </a:lstStyle>
          <a:p>
            <a:r>
              <a:rPr lang="es-ES" sz="3200" dirty="0"/>
              <a:t>Propuesta para realizar el reclutamiento y selección del talento humano en la microempresa OR ING Software e Ingeniería, en el municipio Valle del Guamuez (La Hormiga) – Putumayo 2023.</a:t>
            </a:r>
            <a:endParaRPr lang="es-CO" sz="3200" dirty="0"/>
          </a:p>
        </p:txBody>
      </p:sp>
    </p:spTree>
    <p:extLst>
      <p:ext uri="{BB962C8B-B14F-4D97-AF65-F5344CB8AC3E}">
        <p14:creationId xmlns:p14="http://schemas.microsoft.com/office/powerpoint/2010/main" val="3454427540"/>
      </p:ext>
    </p:extLst>
  </p:cSld>
  <p:clrMapOvr>
    <a:masterClrMapping/>
  </p:clrMapOvr>
  <mc:AlternateContent xmlns:mc="http://schemas.openxmlformats.org/markup-compatibility/2006" xmlns:p14="http://schemas.microsoft.com/office/powerpoint/2010/main">
    <mc:Choice Requires="p14">
      <p:transition spd="slow" p14:dur="20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499"/>
                                          </p:stCondLst>
                                        </p:cTn>
                                        <p:tgtEl>
                                          <p:spTgt spid="11"/>
                                        </p:tgtEl>
                                        <p:attrNameLst>
                                          <p:attrName>style.visibility</p:attrName>
                                        </p:attrNameLst>
                                      </p:cBhvr>
                                      <p:to>
                                        <p:strVal val="visible"/>
                                      </p:to>
                                    </p:set>
                                  </p:childTnLst>
                                </p:cTn>
                              </p:par>
                            </p:childTnLst>
                          </p:cTn>
                        </p:par>
                        <p:par>
                          <p:cTn id="7" fill="hold">
                            <p:stCondLst>
                              <p:cond delay="1000"/>
                            </p:stCondLst>
                            <p:childTnLst>
                              <p:par>
                                <p:cTn id="8" presetID="10" presetClass="entr" presetSubtype="0" fill="hold" grpId="0" nodeType="afterEffect">
                                  <p:stCondLst>
                                    <p:cond delay="500"/>
                                  </p:stCondLst>
                                  <p:childTnLst>
                                    <p:set>
                                      <p:cBhvr>
                                        <p:cTn id="9" dur="1" fill="hold">
                                          <p:stCondLst>
                                            <p:cond delay="0"/>
                                          </p:stCondLst>
                                        </p:cTn>
                                        <p:tgtEl>
                                          <p:spTgt spid="12">
                                            <p:txEl>
                                              <p:pRg st="0" end="0"/>
                                            </p:txEl>
                                          </p:spTgt>
                                        </p:tgtEl>
                                        <p:attrNameLst>
                                          <p:attrName>style.visibility</p:attrName>
                                        </p:attrNameLst>
                                      </p:cBhvr>
                                      <p:to>
                                        <p:strVal val="visible"/>
                                      </p:to>
                                    </p:set>
                                    <p:animEffect transition="in" filter="fade">
                                      <p:cBhvr>
                                        <p:cTn id="10" dur="500"/>
                                        <p:tgtEl>
                                          <p:spTgt spid="12">
                                            <p:txEl>
                                              <p:pRg st="0" end="0"/>
                                            </p:txEl>
                                          </p:spTgt>
                                        </p:tgtEl>
                                      </p:cBhvr>
                                    </p:animEffect>
                                  </p:childTnLst>
                                </p:cTn>
                              </p:par>
                            </p:childTnLst>
                          </p:cTn>
                        </p:par>
                        <p:par>
                          <p:cTn id="11" fill="hold">
                            <p:stCondLst>
                              <p:cond delay="2000"/>
                            </p:stCondLst>
                            <p:childTnLst>
                              <p:par>
                                <p:cTn id="12" presetID="2" presetClass="entr" presetSubtype="4" fill="hold" grpId="0" nodeType="afterEffect">
                                  <p:stCondLst>
                                    <p:cond delay="50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ppt_x"/>
                                          </p:val>
                                        </p:tav>
                                        <p:tav tm="100000">
                                          <p:val>
                                            <p:strVal val="#ppt_x"/>
                                          </p:val>
                                        </p:tav>
                                      </p:tavLst>
                                    </p:anim>
                                    <p:anim calcmode="lin" valueType="num">
                                      <p:cBhvr additive="base">
                                        <p:cTn id="15" dur="500" fill="hold"/>
                                        <p:tgtEl>
                                          <p:spTgt spid="10"/>
                                        </p:tgtEl>
                                        <p:attrNameLst>
                                          <p:attrName>ppt_y</p:attrName>
                                        </p:attrNameLst>
                                      </p:cBhvr>
                                      <p:tavLst>
                                        <p:tav tm="0">
                                          <p:val>
                                            <p:strVal val="1+#ppt_h/2"/>
                                          </p:val>
                                        </p:tav>
                                        <p:tav tm="100000">
                                          <p:val>
                                            <p:strVal val="#ppt_y"/>
                                          </p:val>
                                        </p:tav>
                                      </p:tavLst>
                                    </p:anim>
                                  </p:childTnLst>
                                </p:cTn>
                              </p:par>
                            </p:childTnLst>
                          </p:cTn>
                        </p:par>
                        <p:par>
                          <p:cTn id="16" fill="hold">
                            <p:stCondLst>
                              <p:cond delay="3000"/>
                            </p:stCondLst>
                            <p:childTnLst>
                              <p:par>
                                <p:cTn id="17" presetID="1" presetClass="entr" presetSubtype="0" fill="hold" grpId="0" nodeType="afterEffect">
                                  <p:stCondLst>
                                    <p:cond delay="500"/>
                                  </p:stCondLst>
                                  <p:childTnLst>
                                    <p:set>
                                      <p:cBhvr>
                                        <p:cTn id="18" dur="1" fill="hold">
                                          <p:stCondLst>
                                            <p:cond delay="499"/>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P spid="10" grpId="0"/>
      <p:bldP spid="13"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657226"/>
            <a:ext cx="9733512" cy="720000"/>
          </a:xfrm>
        </p:spPr>
        <p:txBody>
          <a:bodyPr>
            <a:normAutofit fontScale="90000"/>
          </a:bodyPr>
          <a:lstStyle/>
          <a:p>
            <a:r>
              <a:rPr lang="es-CO" b="1" dirty="0"/>
              <a:t>PROBLEMA DE INVESTIGACIÓN</a:t>
            </a:r>
          </a:p>
        </p:txBody>
      </p:sp>
      <p:sp>
        <p:nvSpPr>
          <p:cNvPr id="12" name="Marcador de texto 11">
            <a:extLst>
              <a:ext uri="{FF2B5EF4-FFF2-40B4-BE49-F238E27FC236}">
                <a16:creationId xmlns:a16="http://schemas.microsoft.com/office/drawing/2014/main" id="{FE65ED40-FE15-4017-A5F3-53FC202BE515}"/>
              </a:ext>
            </a:extLst>
          </p:cNvPr>
          <p:cNvSpPr>
            <a:spLocks noGrp="1"/>
          </p:cNvSpPr>
          <p:nvPr>
            <p:ph type="body" idx="1"/>
          </p:nvPr>
        </p:nvSpPr>
        <p:spPr>
          <a:xfrm>
            <a:off x="1229244" y="1589650"/>
            <a:ext cx="9733512" cy="4611124"/>
          </a:xfrm>
        </p:spPr>
        <p:txBody>
          <a:bodyPr>
            <a:normAutofit/>
          </a:bodyPr>
          <a:lstStyle/>
          <a:p>
            <a:pPr algn="just"/>
            <a:r>
              <a:rPr lang="es-CO" b="1" dirty="0"/>
              <a:t>Descripción: </a:t>
            </a:r>
            <a:r>
              <a:rPr lang="es-ES" dirty="0"/>
              <a:t>La microempresa OR ING Software e Ingeniería que ha venido funcionando desde el año 2021 presenta inconvenientes a la hora de atraer y seleccionar el talento humano que formará parte de su equipo de trabajo, en este periodo de tiempo la rotación de sus líderes de equipo ha sido una constante. </a:t>
            </a:r>
          </a:p>
          <a:p>
            <a:pPr algn="just"/>
            <a:endParaRPr lang="es-CO" dirty="0"/>
          </a:p>
          <a:p>
            <a:pPr algn="just"/>
            <a:r>
              <a:rPr lang="es-CO" b="1" dirty="0"/>
              <a:t>Formulación del problema: </a:t>
            </a:r>
            <a:r>
              <a:rPr lang="es-ES" dirty="0"/>
              <a:t>¿Cómo realizar el reclutamiento y selección del talento humano en la microempresa OR ING Software e Ingeniería, en el municipio Valle del Guamuez (La Hormiga) – Putumayo 2023?</a:t>
            </a:r>
            <a:endParaRPr lang="es-CO" dirty="0"/>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557613B3-40A4-42E3-9DCC-1CBF8275B99A}"/>
              </a:ext>
            </a:extLst>
          </p:cNvPr>
          <p:cNvPicPr>
            <a:picLocks noChangeAspect="1"/>
          </p:cNvPicPr>
          <p:nvPr/>
        </p:nvPicPr>
        <p:blipFill>
          <a:blip r:embed="rId5"/>
          <a:stretch>
            <a:fillRect/>
          </a:stretch>
        </p:blipFill>
        <p:spPr>
          <a:xfrm>
            <a:off x="0" y="5555811"/>
            <a:ext cx="1974333" cy="1302188"/>
          </a:xfrm>
          <a:prstGeom prst="rect">
            <a:avLst/>
          </a:prstGeom>
        </p:spPr>
      </p:pic>
    </p:spTree>
    <p:extLst>
      <p:ext uri="{BB962C8B-B14F-4D97-AF65-F5344CB8AC3E}">
        <p14:creationId xmlns:p14="http://schemas.microsoft.com/office/powerpoint/2010/main" val="1685425321"/>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1000"/>
                            </p:stCondLst>
                            <p:childTnLst>
                              <p:par>
                                <p:cTn id="9" presetID="42" presetClass="entr" presetSubtype="0" fill="hold" grpId="0" nodeType="afterEffect">
                                  <p:stCondLst>
                                    <p:cond delay="100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fade">
                                      <p:cBhvr>
                                        <p:cTn id="11" dur="1000"/>
                                        <p:tgtEl>
                                          <p:spTgt spid="12">
                                            <p:txEl>
                                              <p:pRg st="0" end="0"/>
                                            </p:txEl>
                                          </p:spTgt>
                                        </p:tgtEl>
                                      </p:cBhvr>
                                    </p:animEffect>
                                    <p:anim calcmode="lin" valueType="num">
                                      <p:cBhvr>
                                        <p:cTn id="12"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grpId="0" nodeType="afterEffect">
                                  <p:stCondLst>
                                    <p:cond delay="1000"/>
                                  </p:stCondLst>
                                  <p:childTnLst>
                                    <p:set>
                                      <p:cBhvr>
                                        <p:cTn id="16" dur="1" fill="hold">
                                          <p:stCondLst>
                                            <p:cond delay="0"/>
                                          </p:stCondLst>
                                        </p:cTn>
                                        <p:tgtEl>
                                          <p:spTgt spid="12">
                                            <p:txEl>
                                              <p:pRg st="2" end="2"/>
                                            </p:txEl>
                                          </p:spTgt>
                                        </p:tgtEl>
                                        <p:attrNameLst>
                                          <p:attrName>style.visibility</p:attrName>
                                        </p:attrNameLst>
                                      </p:cBhvr>
                                      <p:to>
                                        <p:strVal val="visible"/>
                                      </p:to>
                                    </p:set>
                                    <p:animEffect transition="in" filter="fade">
                                      <p:cBhvr>
                                        <p:cTn id="17" dur="1000"/>
                                        <p:tgtEl>
                                          <p:spTgt spid="12">
                                            <p:txEl>
                                              <p:pRg st="2" end="2"/>
                                            </p:txEl>
                                          </p:spTgt>
                                        </p:tgtEl>
                                      </p:cBhvr>
                                    </p:animEffect>
                                    <p:anim calcmode="lin" valueType="num">
                                      <p:cBhvr>
                                        <p:cTn id="18" dur="1000" fill="hold"/>
                                        <p:tgtEl>
                                          <p:spTgt spid="12">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02FF8BA2-89C2-47D4-851E-8305ABC42748}"/>
              </a:ext>
            </a:extLst>
          </p:cNvPr>
          <p:cNvPicPr>
            <a:picLocks noChangeAspect="1"/>
          </p:cNvPicPr>
          <p:nvPr/>
        </p:nvPicPr>
        <p:blipFill>
          <a:blip r:embed="rId2"/>
          <a:stretch>
            <a:fillRect/>
          </a:stretch>
        </p:blipFill>
        <p:spPr>
          <a:xfrm>
            <a:off x="9063977" y="5672102"/>
            <a:ext cx="3128023" cy="1185898"/>
          </a:xfrm>
          <a:prstGeom prst="rect">
            <a:avLst/>
          </a:prstGeom>
        </p:spPr>
      </p:pic>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267285"/>
            <a:ext cx="9733512" cy="720000"/>
          </a:xfrm>
        </p:spPr>
        <p:txBody>
          <a:bodyPr>
            <a:normAutofit fontScale="90000"/>
          </a:bodyPr>
          <a:lstStyle/>
          <a:p>
            <a:r>
              <a:rPr lang="es-CO" b="1" dirty="0"/>
              <a:t>OBJETIVO GENERAL</a:t>
            </a:r>
          </a:p>
        </p:txBody>
      </p:sp>
      <p:sp>
        <p:nvSpPr>
          <p:cNvPr id="3" name="Marcador de texto 11">
            <a:extLst>
              <a:ext uri="{FF2B5EF4-FFF2-40B4-BE49-F238E27FC236}">
                <a16:creationId xmlns:a16="http://schemas.microsoft.com/office/drawing/2014/main" id="{9BE02A48-5274-4EF6-B5AF-741FDC406321}"/>
              </a:ext>
            </a:extLst>
          </p:cNvPr>
          <p:cNvSpPr>
            <a:spLocks noGrp="1"/>
          </p:cNvSpPr>
          <p:nvPr>
            <p:ph type="body" idx="1"/>
          </p:nvPr>
        </p:nvSpPr>
        <p:spPr>
          <a:xfrm>
            <a:off x="1229244" y="1449683"/>
            <a:ext cx="9602879" cy="3656890"/>
          </a:xfrm>
        </p:spPr>
        <p:txBody>
          <a:bodyPr>
            <a:normAutofit/>
          </a:bodyPr>
          <a:lstStyle/>
          <a:p>
            <a:pPr algn="just"/>
            <a:endParaRPr lang="es-ES" dirty="0"/>
          </a:p>
          <a:p>
            <a:pPr algn="just"/>
            <a:r>
              <a:rPr lang="es-ES" sz="3600" dirty="0"/>
              <a:t>Proponer un plan para el reclutamiento y selección del talento humano en la microempresa OR ING Software e Ingeniería, en el municipio Valle del Guamuez (La Hormiga) – Putumayo 2023.</a:t>
            </a:r>
            <a:endParaRPr lang="es-CO" sz="3600" dirty="0"/>
          </a:p>
        </p:txBody>
      </p:sp>
      <p:pic>
        <p:nvPicPr>
          <p:cNvPr id="6" name="Picture 6">
            <a:extLst>
              <a:ext uri="{FF2B5EF4-FFF2-40B4-BE49-F238E27FC236}">
                <a16:creationId xmlns:a16="http://schemas.microsoft.com/office/drawing/2014/main" id="{A65F11AD-AA31-4F52-B8E9-895C05B87D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D606419E-C5FB-4B52-8474-581756368E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a:extLst>
              <a:ext uri="{FF2B5EF4-FFF2-40B4-BE49-F238E27FC236}">
                <a16:creationId xmlns:a16="http://schemas.microsoft.com/office/drawing/2014/main" id="{EE28DB89-DD7B-4199-B352-DE2167BF53F6}"/>
              </a:ext>
            </a:extLst>
          </p:cNvPr>
          <p:cNvPicPr>
            <a:picLocks noChangeAspect="1"/>
          </p:cNvPicPr>
          <p:nvPr/>
        </p:nvPicPr>
        <p:blipFill>
          <a:blip r:embed="rId5"/>
          <a:stretch>
            <a:fillRect/>
          </a:stretch>
        </p:blipFill>
        <p:spPr>
          <a:xfrm>
            <a:off x="0" y="5555811"/>
            <a:ext cx="1974333" cy="1302188"/>
          </a:xfrm>
          <a:prstGeom prst="rect">
            <a:avLst/>
          </a:prstGeom>
        </p:spPr>
      </p:pic>
    </p:spTree>
    <p:extLst>
      <p:ext uri="{BB962C8B-B14F-4D97-AF65-F5344CB8AC3E}">
        <p14:creationId xmlns:p14="http://schemas.microsoft.com/office/powerpoint/2010/main" val="3237059553"/>
      </p:ext>
    </p:extLst>
  </p:cSld>
  <p:clrMapOvr>
    <a:masterClrMapping/>
  </p:clrMapOvr>
  <mc:AlternateContent xmlns:mc="http://schemas.openxmlformats.org/markup-compatibility/2006" xmlns:p14="http://schemas.microsoft.com/office/powerpoint/2010/main">
    <mc:Choice Requires="p14">
      <p:transition spd="slow" p14:dur="200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500"/>
                                  </p:stCondLst>
                                  <p:childTnLst>
                                    <p:set>
                                      <p:cBhvr>
                                        <p:cTn id="12" dur="1" fill="hold">
                                          <p:stCondLst>
                                            <p:cond delay="499"/>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02FF8BA2-89C2-47D4-851E-8305ABC42748}"/>
              </a:ext>
            </a:extLst>
          </p:cNvPr>
          <p:cNvPicPr>
            <a:picLocks noChangeAspect="1"/>
          </p:cNvPicPr>
          <p:nvPr/>
        </p:nvPicPr>
        <p:blipFill>
          <a:blip r:embed="rId2"/>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DA72F5F6-B505-4986-B2DF-070C14A5947C}"/>
              </a:ext>
            </a:extLst>
          </p:cNvPr>
          <p:cNvPicPr>
            <a:picLocks noChangeAspect="1"/>
          </p:cNvPicPr>
          <p:nvPr/>
        </p:nvPicPr>
        <p:blipFill>
          <a:blip r:embed="rId3"/>
          <a:stretch>
            <a:fillRect/>
          </a:stretch>
        </p:blipFill>
        <p:spPr>
          <a:xfrm>
            <a:off x="0" y="5555811"/>
            <a:ext cx="1974333" cy="1302188"/>
          </a:xfrm>
          <a:prstGeom prst="rect">
            <a:avLst/>
          </a:prstGeom>
        </p:spPr>
      </p:pic>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267285"/>
            <a:ext cx="9733512" cy="720000"/>
          </a:xfrm>
        </p:spPr>
        <p:txBody>
          <a:bodyPr>
            <a:normAutofit fontScale="90000"/>
          </a:bodyPr>
          <a:lstStyle/>
          <a:p>
            <a:r>
              <a:rPr lang="es-CO" b="1" dirty="0"/>
              <a:t>OBJETIVOS ESPECÍFICOS</a:t>
            </a:r>
          </a:p>
        </p:txBody>
      </p:sp>
      <p:sp>
        <p:nvSpPr>
          <p:cNvPr id="3" name="Marcador de texto 11">
            <a:extLst>
              <a:ext uri="{FF2B5EF4-FFF2-40B4-BE49-F238E27FC236}">
                <a16:creationId xmlns:a16="http://schemas.microsoft.com/office/drawing/2014/main" id="{9BE02A48-5274-4EF6-B5AF-741FDC406321}"/>
              </a:ext>
            </a:extLst>
          </p:cNvPr>
          <p:cNvSpPr>
            <a:spLocks noGrp="1"/>
          </p:cNvSpPr>
          <p:nvPr>
            <p:ph type="body" idx="1"/>
          </p:nvPr>
        </p:nvSpPr>
        <p:spPr>
          <a:xfrm>
            <a:off x="1229244" y="1449682"/>
            <a:ext cx="9602879" cy="4908915"/>
          </a:xfrm>
        </p:spPr>
        <p:txBody>
          <a:bodyPr>
            <a:normAutofit/>
          </a:bodyPr>
          <a:lstStyle/>
          <a:p>
            <a:pPr algn="just"/>
            <a:r>
              <a:rPr lang="es-ES" sz="2000" dirty="0"/>
              <a:t>Realizar un diagnóstico de las prácticas actuales de reclutamiento y selección del talento humano en la microempresa OR ING Software e Ingeniería, en el municipio Valle del Guamuez (La Hormiga) – Putumayo 2023.</a:t>
            </a:r>
          </a:p>
          <a:p>
            <a:pPr algn="just"/>
            <a:endParaRPr lang="es-ES" sz="2000" dirty="0"/>
          </a:p>
          <a:p>
            <a:pPr algn="just"/>
            <a:r>
              <a:rPr lang="es-ES" sz="2000" dirty="0"/>
              <a:t> Identificar las prácticas de reclutamiento y selección del talento humano que requieren ser ajustadas en la microempresa OR ING Software e Ingeniería, en el municipio Valle del Guamuez (La Hormiga) – Putumayo 2023.</a:t>
            </a:r>
          </a:p>
          <a:p>
            <a:pPr algn="just"/>
            <a:endParaRPr lang="es-ES" sz="2000" dirty="0"/>
          </a:p>
          <a:p>
            <a:pPr algn="just"/>
            <a:r>
              <a:rPr lang="es-ES" sz="2000" dirty="0"/>
              <a:t>Elaborar la propuesta para el reclutamiento y selección del talento humano en la microempresa OR ING Software e Ingeniería, en el municipio Valle del Guamuez (La Hormiga) – Putumayo 2023.</a:t>
            </a:r>
          </a:p>
        </p:txBody>
      </p:sp>
      <p:pic>
        <p:nvPicPr>
          <p:cNvPr id="6" name="Picture 6">
            <a:extLst>
              <a:ext uri="{FF2B5EF4-FFF2-40B4-BE49-F238E27FC236}">
                <a16:creationId xmlns:a16="http://schemas.microsoft.com/office/drawing/2014/main" id="{A65F11AD-AA31-4F52-B8E9-895C05B87D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D606419E-C5FB-4B52-8474-581756368EF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4988924"/>
      </p:ext>
    </p:extLst>
  </p:cSld>
  <p:clrMapOvr>
    <a:masterClrMapping/>
  </p:clrMapOvr>
  <mc:AlternateContent xmlns:mc="http://schemas.openxmlformats.org/markup-compatibility/2006" xmlns:p14="http://schemas.microsoft.com/office/powerpoint/2010/main">
    <mc:Choice Requires="p14">
      <p:transition spd="slow" p14:dur="20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1000"/>
                            </p:stCondLst>
                            <p:childTnLst>
                              <p:par>
                                <p:cTn id="9" presetID="1" presetClass="entr" presetSubtype="0" fill="hold" grpId="0" nodeType="afterEffect">
                                  <p:stCondLst>
                                    <p:cond delay="500"/>
                                  </p:st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childTnLst>
                          </p:cTn>
                        </p:par>
                        <p:par>
                          <p:cTn id="11" fill="hold">
                            <p:stCondLst>
                              <p:cond delay="2000"/>
                            </p:stCondLst>
                            <p:childTnLst>
                              <p:par>
                                <p:cTn id="12" presetID="1" presetClass="entr" presetSubtype="0" fill="hold" grpId="0" nodeType="afterEffect">
                                  <p:stCondLst>
                                    <p:cond delay="500"/>
                                  </p:stCondLst>
                                  <p:childTnLst>
                                    <p:set>
                                      <p:cBhvr>
                                        <p:cTn id="13" dur="1" fill="hold">
                                          <p:stCondLst>
                                            <p:cond delay="499"/>
                                          </p:stCondLst>
                                        </p:cTn>
                                        <p:tgtEl>
                                          <p:spTgt spid="3">
                                            <p:txEl>
                                              <p:pRg st="2" end="2"/>
                                            </p:txEl>
                                          </p:spTgt>
                                        </p:tgtEl>
                                        <p:attrNameLst>
                                          <p:attrName>style.visibility</p:attrName>
                                        </p:attrNameLst>
                                      </p:cBhvr>
                                      <p:to>
                                        <p:strVal val="visible"/>
                                      </p:to>
                                    </p:set>
                                  </p:childTnLst>
                                </p:cTn>
                              </p:par>
                            </p:childTnLst>
                          </p:cTn>
                        </p:par>
                        <p:par>
                          <p:cTn id="14" fill="hold">
                            <p:stCondLst>
                              <p:cond delay="3000"/>
                            </p:stCondLst>
                            <p:childTnLst>
                              <p:par>
                                <p:cTn id="15" presetID="1" presetClass="entr" presetSubtype="0" fill="hold" grpId="0" nodeType="afterEffect">
                                  <p:stCondLst>
                                    <p:cond delay="500"/>
                                  </p:stCondLst>
                                  <p:childTnLst>
                                    <p:set>
                                      <p:cBhvr>
                                        <p:cTn id="16" dur="1" fill="hold">
                                          <p:stCondLst>
                                            <p:cond delay="499"/>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09B670C-0C39-403E-9957-2AD9B7764E77}"/>
              </a:ext>
            </a:extLst>
          </p:cNvPr>
          <p:cNvSpPr>
            <a:spLocks noGrp="1"/>
          </p:cNvSpPr>
          <p:nvPr>
            <p:ph type="title"/>
          </p:nvPr>
        </p:nvSpPr>
        <p:spPr>
          <a:xfrm>
            <a:off x="1229244" y="3116963"/>
            <a:ext cx="9733512" cy="1440000"/>
          </a:xfrm>
        </p:spPr>
        <p:txBody>
          <a:bodyPr>
            <a:prstTxWarp prst="textPlain">
              <a:avLst/>
            </a:prstTxWarp>
            <a:normAutofit/>
          </a:bodyPr>
          <a:lstStyle/>
          <a:p>
            <a:r>
              <a:rPr lang="es-ES" b="1" dirty="0"/>
              <a:t>BREVE RESEÑA DE LA MICROEMPRESA</a:t>
            </a:r>
            <a:endParaRPr lang="es-CO" b="1" dirty="0"/>
          </a:p>
        </p:txBody>
      </p:sp>
      <p:pic>
        <p:nvPicPr>
          <p:cNvPr id="6" name="Picture 6">
            <a:extLst>
              <a:ext uri="{FF2B5EF4-FFF2-40B4-BE49-F238E27FC236}">
                <a16:creationId xmlns:a16="http://schemas.microsoft.com/office/drawing/2014/main" id="{51D2523A-B7E4-4692-ADAE-2ABB3C25C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Bandera de San Juan de Pasto - Wikipedia, la enciclopedia libre">
            <a:extLst>
              <a:ext uri="{FF2B5EF4-FFF2-40B4-BE49-F238E27FC236}">
                <a16:creationId xmlns:a16="http://schemas.microsoft.com/office/drawing/2014/main" id="{5758BF93-17EE-405E-8816-A44D09CB5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733" y="1"/>
            <a:ext cx="881884" cy="58685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311E1B9-132A-4F84-9A6F-75788CE0DEF8}"/>
              </a:ext>
            </a:extLst>
          </p:cNvPr>
          <p:cNvPicPr>
            <a:picLocks noChangeAspect="1"/>
          </p:cNvPicPr>
          <p:nvPr/>
        </p:nvPicPr>
        <p:blipFill>
          <a:blip r:embed="rId4"/>
          <a:stretch>
            <a:fillRect/>
          </a:stretch>
        </p:blipFill>
        <p:spPr>
          <a:xfrm>
            <a:off x="9063977" y="5672102"/>
            <a:ext cx="3128023" cy="1185898"/>
          </a:xfrm>
          <a:prstGeom prst="rect">
            <a:avLst/>
          </a:prstGeom>
        </p:spPr>
      </p:pic>
      <p:pic>
        <p:nvPicPr>
          <p:cNvPr id="9" name="Imagen 8">
            <a:extLst>
              <a:ext uri="{FF2B5EF4-FFF2-40B4-BE49-F238E27FC236}">
                <a16:creationId xmlns:a16="http://schemas.microsoft.com/office/drawing/2014/main" id="{36E67E5C-DA79-4C35-B4B0-B73754DC7624}"/>
              </a:ext>
            </a:extLst>
          </p:cNvPr>
          <p:cNvPicPr>
            <a:picLocks noChangeAspect="1"/>
          </p:cNvPicPr>
          <p:nvPr/>
        </p:nvPicPr>
        <p:blipFill>
          <a:blip r:embed="rId5"/>
          <a:stretch>
            <a:fillRect/>
          </a:stretch>
        </p:blipFill>
        <p:spPr>
          <a:xfrm>
            <a:off x="0" y="5555811"/>
            <a:ext cx="1974333" cy="1302188"/>
          </a:xfrm>
          <a:prstGeom prst="rect">
            <a:avLst/>
          </a:prstGeom>
        </p:spPr>
      </p:pic>
      <p:pic>
        <p:nvPicPr>
          <p:cNvPr id="10" name="Imagen 9">
            <a:extLst>
              <a:ext uri="{FF2B5EF4-FFF2-40B4-BE49-F238E27FC236}">
                <a16:creationId xmlns:a16="http://schemas.microsoft.com/office/drawing/2014/main" id="{5B2CE42E-D209-4A11-A671-465038F6A406}"/>
              </a:ext>
            </a:extLst>
          </p:cNvPr>
          <p:cNvPicPr>
            <a:picLocks noChangeAspect="1"/>
          </p:cNvPicPr>
          <p:nvPr/>
        </p:nvPicPr>
        <p:blipFill>
          <a:blip r:embed="rId6"/>
          <a:stretch>
            <a:fillRect/>
          </a:stretch>
        </p:blipFill>
        <p:spPr>
          <a:xfrm>
            <a:off x="4529797" y="497409"/>
            <a:ext cx="3128023" cy="2308947"/>
          </a:xfrm>
          <a:prstGeom prst="rect">
            <a:avLst/>
          </a:prstGeom>
        </p:spPr>
      </p:pic>
      <p:sp>
        <p:nvSpPr>
          <p:cNvPr id="12" name="Título 10">
            <a:extLst>
              <a:ext uri="{FF2B5EF4-FFF2-40B4-BE49-F238E27FC236}">
                <a16:creationId xmlns:a16="http://schemas.microsoft.com/office/drawing/2014/main" id="{FF3A3116-8803-4DF2-A80A-F5C64FD57017}"/>
              </a:ext>
            </a:extLst>
          </p:cNvPr>
          <p:cNvSpPr txBox="1">
            <a:spLocks/>
          </p:cNvSpPr>
          <p:nvPr/>
        </p:nvSpPr>
        <p:spPr>
          <a:xfrm>
            <a:off x="4531988" y="2806356"/>
            <a:ext cx="3128023" cy="289505"/>
          </a:xfrm>
          <a:prstGeom prst="rect">
            <a:avLst/>
          </a:prstGeom>
          <a:effectLst/>
        </p:spPr>
        <p:txBody>
          <a:bodyPr vert="horz" lIns="91440" tIns="45720" rIns="91440" bIns="45720" numCol="1" rtlCol="0" anchor="b">
            <a:noAutofit/>
          </a:bodyPr>
          <a:lstStyle>
            <a:lvl1pPr algn="ctr" defTabSz="457200" rtl="0" eaLnBrk="1" latinLnBrk="0" hangingPunct="1">
              <a:spcBef>
                <a:spcPct val="0"/>
              </a:spcBef>
              <a:buNone/>
              <a:defRPr sz="4400" b="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1200" b="1" dirty="0">
                <a:solidFill>
                  <a:srgbClr val="0070C0"/>
                </a:solidFill>
              </a:rPr>
              <a:t>Fuente: Archivos de la microempresa</a:t>
            </a:r>
            <a:endParaRPr lang="es-CO" sz="1200" b="1" dirty="0">
              <a:solidFill>
                <a:srgbClr val="0070C0"/>
              </a:solidFill>
            </a:endParaRPr>
          </a:p>
        </p:txBody>
      </p:sp>
    </p:spTree>
    <p:extLst>
      <p:ext uri="{BB962C8B-B14F-4D97-AF65-F5344CB8AC3E}">
        <p14:creationId xmlns:p14="http://schemas.microsoft.com/office/powerpoint/2010/main" val="205959644"/>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1000"/>
                            </p:stCondLst>
                            <p:childTnLst>
                              <p:par>
                                <p:cTn id="9" presetID="16" presetClass="entr" presetSubtype="21" fill="hold" grpId="0" nodeType="afterEffect">
                                  <p:stCondLst>
                                    <p:cond delay="500"/>
                                  </p:stCondLst>
                                  <p:childTnLst>
                                    <p:set>
                                      <p:cBhvr>
                                        <p:cTn id="10" dur="1" fill="hold">
                                          <p:stCondLst>
                                            <p:cond delay="0"/>
                                          </p:stCondLst>
                                        </p:cTn>
                                        <p:tgtEl>
                                          <p:spTgt spid="11"/>
                                        </p:tgtEl>
                                        <p:attrNameLst>
                                          <p:attrName>style.visibility</p:attrName>
                                        </p:attrNameLst>
                                      </p:cBhvr>
                                      <p:to>
                                        <p:strVal val="visible"/>
                                      </p:to>
                                    </p:set>
                                    <p:animEffect transition="in" filter="barn(inVertical)">
                                      <p:cBhvr>
                                        <p:cTn id="11" dur="500"/>
                                        <p:tgtEl>
                                          <p:spTgt spid="11"/>
                                        </p:tgtEl>
                                      </p:cBhvr>
                                    </p:animEffect>
                                  </p:childTnLst>
                                </p:cTn>
                              </p:par>
                            </p:childTnLst>
                          </p:cTn>
                        </p:par>
                        <p:par>
                          <p:cTn id="12" fill="hold">
                            <p:stCondLst>
                              <p:cond delay="2000"/>
                            </p:stCondLst>
                            <p:childTnLst>
                              <p:par>
                                <p:cTn id="13" presetID="1" presetClass="entr" presetSubtype="0" fill="hold" grpId="0" nodeType="afterEffect">
                                  <p:stCondLst>
                                    <p:cond delay="500"/>
                                  </p:stCondLst>
                                  <p:childTnLst>
                                    <p:set>
                                      <p:cBhvr>
                                        <p:cTn id="14" dur="1" fill="hold">
                                          <p:stCondLst>
                                            <p:cond delay="499"/>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ánico">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762</TotalTime>
  <Words>1788</Words>
  <Application>Microsoft Office PowerPoint</Application>
  <PresentationFormat>Panorámica</PresentationFormat>
  <Paragraphs>190</Paragraphs>
  <Slides>34</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34</vt:i4>
      </vt:variant>
    </vt:vector>
  </HeadingPairs>
  <TitlesOfParts>
    <vt:vector size="39" baseType="lpstr">
      <vt:lpstr>Arial</vt:lpstr>
      <vt:lpstr>Calibri</vt:lpstr>
      <vt:lpstr>Garamond</vt:lpstr>
      <vt:lpstr>Symbol</vt:lpstr>
      <vt:lpstr>Orgánico</vt:lpstr>
      <vt:lpstr>Especialización en Gerencia del Talento Humano  Universidad de Nariño  Universidad de Bogotá Jorge Tadeo Lozano</vt:lpstr>
      <vt:lpstr>TRABAJO FINAL: GESTIÓN DEL TALENTO HUMANO APLICADO A LA EMPRESA</vt:lpstr>
      <vt:lpstr>AGENDA</vt:lpstr>
      <vt:lpstr>MARCO GENERAL  DE LA INVESTIGACIÓN</vt:lpstr>
      <vt:lpstr>TEMA</vt:lpstr>
      <vt:lpstr>PROBLEMA DE INVESTIGACIÓN</vt:lpstr>
      <vt:lpstr>OBJETIVO GENERAL</vt:lpstr>
      <vt:lpstr>OBJETIVOS ESPECÍFICOS</vt:lpstr>
      <vt:lpstr>BREVE RESEÑA DE LA MICROEMPRESA</vt:lpstr>
      <vt:lpstr>INFORMACIÓN DE LA EMPRESA</vt:lpstr>
      <vt:lpstr>ESTRUCTURA ORGANIZACIONAL</vt:lpstr>
      <vt:lpstr>EQUIPOS DE TRABAJO</vt:lpstr>
      <vt:lpstr>¿QUIÉNES SOMOS?</vt:lpstr>
      <vt:lpstr>MISIÓN</vt:lpstr>
      <vt:lpstr>VISIÓN</vt:lpstr>
      <vt:lpstr>VALORES CORPORATIVOS</vt:lpstr>
      <vt:lpstr>LEMAS INSTITUCIONALES</vt:lpstr>
      <vt:lpstr>RESULTADOS</vt:lpstr>
      <vt:lpstr>Objetivo 1: Diagnóstico de las prácticas actuales de reclutamiento y selección</vt:lpstr>
      <vt:lpstr>Objetivo 1: Diagnóstico de las prácticas actuales de reclutamiento y selección</vt:lpstr>
      <vt:lpstr>Pregunta 4: ¿Conoce la estructura jerárquica de la empresa?</vt:lpstr>
      <vt:lpstr>Pregunta 6: ¿Cómo se enteró de la convocatoria realizo la microempresa?</vt:lpstr>
      <vt:lpstr>Pregunta 7: ¿Para su incorporación de las siguientes pruebas cuál(es) presentó?</vt:lpstr>
      <vt:lpstr>Pregunta 8: ¿Tiene definida las funciones de su cargo en forma documental?</vt:lpstr>
      <vt:lpstr>Pregunta 12: ¿Qué documentación le solicitaron en su proceso de incorporación?</vt:lpstr>
      <vt:lpstr>Pregunta 15: ¿Qué planes de beneficios conoce?</vt:lpstr>
      <vt:lpstr>Objetivo 2: Identificar prácticas de reclutamiento y selección</vt:lpstr>
      <vt:lpstr>Objetivo 3: Elaboración de la propuesta de reclutamiento y selección.</vt:lpstr>
      <vt:lpstr>Objetivo 3: Elaboración de la propuesta de reclutamiento y selección.</vt:lpstr>
      <vt:lpstr>Objetivo 3: Elaboración de la propuesta de reclutamiento y selección.</vt:lpstr>
      <vt:lpstr>Objetivo 3: Elaboración de la propuesta de reclutamiento y selección.</vt:lpstr>
      <vt:lpstr>CONCLUSIONES</vt:lpstr>
      <vt:lpstr>¿PREGUNTAS?</vt:lpstr>
      <vt:lpstr>GRACIAS POR  SU ATENCIÓN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 DEL PROCESO PARA EL CONTROL DE LA PROPIEDAD, PLANTA Y EQUIPO, SEGÚN NIIF SECCIÓN 17 PYMES, EN LA EMPRESA LÁCTEOS ANDINOS DE NARIÑO LTDA., 2018.</dc:title>
  <dc:creator>OSCAR01-PC</dc:creator>
  <cp:lastModifiedBy>Oscar Antonio Rios Tonguino</cp:lastModifiedBy>
  <cp:revision>148</cp:revision>
  <dcterms:created xsi:type="dcterms:W3CDTF">2019-02-17T23:52:17Z</dcterms:created>
  <dcterms:modified xsi:type="dcterms:W3CDTF">2023-12-01T14:48:47Z</dcterms:modified>
</cp:coreProperties>
</file>